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4"/>
    <p:sldMasterId id="2147483696" r:id="rId5"/>
    <p:sldMasterId id="2147483724" r:id="rId6"/>
  </p:sldMasterIdLst>
  <p:notesMasterIdLst>
    <p:notesMasterId r:id="rId28"/>
  </p:notesMasterIdLst>
  <p:handoutMasterIdLst>
    <p:handoutMasterId r:id="rId29"/>
  </p:handoutMasterIdLst>
  <p:sldIdLst>
    <p:sldId id="4843" r:id="rId7"/>
    <p:sldId id="4497" r:id="rId8"/>
    <p:sldId id="4841" r:id="rId9"/>
    <p:sldId id="4840" r:id="rId10"/>
    <p:sldId id="4463" r:id="rId11"/>
    <p:sldId id="5124" r:id="rId12"/>
    <p:sldId id="5103" r:id="rId13"/>
    <p:sldId id="5093" r:id="rId14"/>
    <p:sldId id="5102" r:id="rId15"/>
    <p:sldId id="5105" r:id="rId16"/>
    <p:sldId id="5101" r:id="rId17"/>
    <p:sldId id="5096" r:id="rId18"/>
    <p:sldId id="5131" r:id="rId19"/>
    <p:sldId id="5106" r:id="rId20"/>
    <p:sldId id="5121" r:id="rId21"/>
    <p:sldId id="5132" r:id="rId22"/>
    <p:sldId id="5129" r:id="rId23"/>
    <p:sldId id="5128" r:id="rId24"/>
    <p:sldId id="5107" r:id="rId25"/>
    <p:sldId id="5122" r:id="rId26"/>
    <p:sldId id="5133" r:id="rId27"/>
  </p:sldIdLst>
  <p:sldSz cx="12192000" cy="6858000"/>
  <p:notesSz cx="6858000" cy="9144000"/>
  <p:defaultTextStyle>
    <a:defPPr>
      <a:defRPr lang="en-US"/>
    </a:defPPr>
    <a:lvl1pPr marL="0" algn="l" defTabSz="914400" rtl="0" eaLnBrk="1" latinLnBrk="0" hangingPunct="1">
      <a:lnSpc>
        <a:spcPct val="110000"/>
      </a:lnSpc>
      <a:spcBef>
        <a:spcPts val="600"/>
      </a:spcBef>
      <a:spcAft>
        <a:spcPts val="600"/>
      </a:spcAft>
      <a:buFont typeface="Arial" pitchFamily="34" charset="0"/>
      <a:buNone/>
      <a:defRPr sz="1400" kern="1200">
        <a:solidFill>
          <a:schemeClr val="tx1"/>
        </a:solidFill>
        <a:latin typeface="+mn-lt"/>
        <a:ea typeface="+mn-ea"/>
        <a:cs typeface="+mn-cs"/>
      </a:defRPr>
    </a:lvl1pPr>
    <a:lvl2pPr marL="182563" indent="-182563" algn="l" defTabSz="914400" rtl="0" eaLnBrk="1" latinLnBrk="0" hangingPunct="1">
      <a:lnSpc>
        <a:spcPct val="114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2pPr>
    <a:lvl3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400" kern="1200">
        <a:solidFill>
          <a:schemeClr val="tx1"/>
        </a:solidFill>
        <a:latin typeface="+mn-lt"/>
        <a:ea typeface="+mn-ea"/>
        <a:cs typeface="+mn-cs"/>
      </a:defRPr>
    </a:lvl3pPr>
    <a:lvl4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4pPr>
    <a:lvl5pPr marL="714375" indent="-174625" algn="l" defTabSz="914400" rtl="0" eaLnBrk="1" latinLnBrk="0" hangingPunct="1">
      <a:spcBef>
        <a:spcPct val="20000"/>
      </a:spcBef>
      <a:buClr>
        <a:schemeClr val="accent1"/>
      </a:buClr>
      <a:buSzTx/>
      <a:buFont typeface="Symbol" pitchFamily="18" charset="2"/>
      <a:buChar char="-"/>
      <a:defRPr sz="1400" kern="1200">
        <a:solidFill>
          <a:schemeClr val="tx1"/>
        </a:solidFill>
        <a:latin typeface="+mn-lt"/>
        <a:ea typeface="+mn-ea"/>
        <a:cs typeface="+mn-cs"/>
      </a:defRPr>
    </a:lvl5pPr>
    <a:lvl6pPr marL="898525" indent="-184150" algn="l" defTabSz="914400" rtl="0" eaLnBrk="1" latinLnBrk="0" hangingPunct="1">
      <a:spcBef>
        <a:spcPct val="20000"/>
      </a:spcBef>
      <a:buClr>
        <a:schemeClr val="accent1"/>
      </a:buClr>
      <a:buSzPct val="65000"/>
      <a:buFont typeface="Wingdings" pitchFamily="2" charset="2"/>
      <a:buChar char="l"/>
      <a:defRPr sz="1400" kern="1200" baseline="0">
        <a:solidFill>
          <a:schemeClr val="tx1"/>
        </a:solidFill>
        <a:latin typeface="+mn-lt"/>
        <a:ea typeface="+mn-ea"/>
        <a:cs typeface="+mn-cs"/>
      </a:defRPr>
    </a:lvl6pPr>
    <a:lvl7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orient="horz" pos="4065" userDrawn="1">
          <p15:clr>
            <a:srgbClr val="A4A3A4"/>
          </p15:clr>
        </p15:guide>
        <p15:guide id="3" orient="horz" pos="550" userDrawn="1">
          <p15:clr>
            <a:srgbClr val="A4A3A4"/>
          </p15:clr>
        </p15:guide>
        <p15:guide id="4" orient="horz" pos="2183" userDrawn="1">
          <p15:clr>
            <a:srgbClr val="A4A3A4"/>
          </p15:clr>
        </p15:guide>
        <p15:guide id="5" pos="2887" userDrawn="1">
          <p15:clr>
            <a:srgbClr val="A4A3A4"/>
          </p15:clr>
        </p15:guide>
        <p15:guide id="6" pos="9988" userDrawn="1">
          <p15:clr>
            <a:srgbClr val="A4A3A4"/>
          </p15:clr>
        </p15:guide>
        <p15:guide id="7" pos="2910" userDrawn="1">
          <p15:clr>
            <a:srgbClr val="A4A3A4"/>
          </p15:clr>
        </p15:guide>
        <p15:guide id="8" pos="5700" userDrawn="1">
          <p15:clr>
            <a:srgbClr val="A4A3A4"/>
          </p15:clr>
        </p15:guide>
        <p15:guide id="9" pos="4725" userDrawn="1">
          <p15:clr>
            <a:srgbClr val="A4A3A4"/>
          </p15:clr>
        </p15:guide>
        <p15:guide id="10" pos="7537" userDrawn="1">
          <p15:clr>
            <a:srgbClr val="A4A3A4"/>
          </p15:clr>
        </p15:guide>
      </p15:sldGuideLst>
    </p:ext>
    <p:ext uri="{2D200454-40CA-4A62-9FC3-DE9A4176ACB9}">
      <p15:notesGuideLst xmlns:p15="http://schemas.microsoft.com/office/powerpoint/2012/main">
        <p15:guide id="1" orient="horz" pos="2881"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D5A375-685A-299C-280D-83912C986A61}" name="Ben Powell" initials="BP" userId="S::ben.powell@northstargaming.ca::63e5c5ae-63c1-4190-924f-3cd045c73322" providerId="AD"/>
  <p188:author id="{3A0A63BD-032A-9D2F-7BE8-B60AB7C792DE}" name="jeff" initials="je" userId="S::jeff_resonantadvisors.ca#ext#@nordstargaming.onmicrosoft.com::a6bb837e-4fee-4dae-a668-7b9e93c990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362"/>
    <a:srgbClr val="1479CE"/>
    <a:srgbClr val="0B182F"/>
    <a:srgbClr val="0A2B4A"/>
    <a:srgbClr val="0C3359"/>
    <a:srgbClr val="0B2A49"/>
    <a:srgbClr val="4472C4"/>
    <a:srgbClr val="0F3C66"/>
    <a:srgbClr val="0B2E4E"/>
    <a:srgbClr val="0209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4F40F-E3D1-206C-84C6-971F303092D0}" v="11" dt="2025-02-19T17:18:34.793"/>
    <p1510:client id="{32148BA6-0E72-ADBE-0495-0D71E109E2AC}" v="5" dt="2025-02-20T15:19:05.799"/>
    <p1510:client id="{33D37B1B-16FD-AC3B-87D7-66631772D6CD}" v="13" dt="2025-02-19T17:03:02.916"/>
    <p1510:client id="{8B387369-5454-298D-6105-259492F0A122}" v="6" dt="2025-02-20T03:23:05.911"/>
    <p1510:client id="{CC05F479-243D-47C4-BA75-5CD34C93C3FA}" v="51" dt="2025-02-19T14:26:47.856"/>
    <p1510:client id="{CD641EBA-E9D1-EB49-6D8F-D9C15741DD9F}" v="60" dt="2025-02-19T18:31:03.854"/>
  </p1510:revLst>
</p1510:revInfo>
</file>

<file path=ppt/tableStyles.xml><?xml version="1.0" encoding="utf-8"?>
<a:tblStyleLst xmlns:a="http://schemas.openxmlformats.org/drawingml/2006/main" def="{A0C75EC7-56D8-4FCC-BD40-F3707C8B2AF3}">
  <a:tblStyle styleId="{8AE36E1A-63A6-419B-926A-31678ECCC169}" styleName="Canaccord plain">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solidFill>
            <a:schemeClr val="tx2"/>
          </a:solid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fill>
          <a:solidFill>
            <a:schemeClr val="tx2"/>
          </a:solidFill>
        </a:fill>
      </a:tcStyle>
    </a:firstRow>
  </a:tblStyle>
  <a:tblStyle styleId="{09AAA317-F5A9-4FE6-8A59-24A254BFD6C2}" styleName="Canaccord plain text">
    <a:wholeTbl>
      <a:tcTxStyle>
        <a:fontRef idx="minor">
          <a:prstClr val="black"/>
        </a:fontRef>
        <a:schemeClr val="dk1"/>
      </a:tcTxStyle>
      <a:tcStyle>
        <a:tcBdr>
          <a:left>
            <a:ln w="6350" cmpd="sng">
              <a:solidFill>
                <a:srgbClr val="848588"/>
              </a:solidFill>
            </a:ln>
          </a:left>
          <a:right>
            <a:ln>
              <a:noFill/>
            </a:ln>
          </a:right>
          <a:top>
            <a:ln>
              <a:noFill/>
            </a:ln>
          </a:top>
          <a:bottom>
            <a:ln>
              <a:noFill/>
            </a:ln>
          </a:bottom>
          <a:insideH>
            <a:ln>
              <a:noFill/>
            </a:ln>
          </a:insideH>
          <a:insideV>
            <a:ln>
              <a:noFill/>
            </a:ln>
          </a:insideV>
        </a:tcBdr>
        <a:fill>
          <a:no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fill>
          <a:noFill/>
        </a:fill>
      </a:tcStyle>
    </a:firstRow>
  </a:tblStyle>
  <a:tblStyle styleId="{A0C75EC7-56D8-4FCC-BD40-F3707C8B2AF3}" styleName="Canaccord fill">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solidFill>
            <a:schemeClr val="tx2"/>
          </a:solid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bottom>
            <a:ln w="6350" cmpd="sng">
              <a:solidFill>
                <a:srgbClr val="848588"/>
              </a:solidFill>
            </a:ln>
          </a:bottom>
        </a:tcBdr>
        <a:fill>
          <a:noFill/>
        </a:fill>
      </a:tcStyle>
    </a:firstRow>
  </a:tblStyle>
  <a:tblStyle styleId="{7E5EB6BE-1993-4DEC-9B14-455FE25BFC0C}" styleName="Canaccord ">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no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bottom>
            <a:ln w="6350" cmpd="sng">
              <a:solidFill>
                <a:srgbClr val="848588"/>
              </a:solidFill>
            </a:ln>
          </a:bottom>
        </a:tcBdr>
        <a:fill>
          <a:noFill/>
        </a:fill>
      </a:tcStyle>
    </a:firstRow>
  </a:tblStyle>
  <a:tblStyle styleId="{A6E04289-C38E-4EAC-9478-C92CAB4C9749}" styleName="Canaccord blue banded">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solidFill>
            <a:schemeClr val="tx2"/>
          </a:solidFill>
        </a:fill>
      </a:tcStyle>
    </a:wholeTbl>
    <a:band2H>
      <a:tcStyle>
        <a:tcBdr/>
        <a:fill>
          <a:solidFill>
            <a:schemeClr val="tx2">
              <a:tint val="40000"/>
            </a:schemeClr>
          </a:solidFill>
        </a:fill>
      </a:tcStyle>
    </a:band2H>
    <a:band1V>
      <a:tcStyle>
        <a:tcBdr/>
        <a:fill>
          <a:solidFill>
            <a:schemeClr val="tx2">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bottom>
            <a:ln w="6350" cmpd="sng">
              <a:solidFill>
                <a:srgbClr val="848588"/>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22"/>
        <p:guide orient="horz" pos="4065"/>
        <p:guide orient="horz" pos="550"/>
        <p:guide orient="horz" pos="2183"/>
        <p:guide pos="2887"/>
        <p:guide pos="9988"/>
        <p:guide pos="2910"/>
        <p:guide pos="5700"/>
        <p:guide pos="4725"/>
        <p:guide pos="7537"/>
      </p:guideLst>
    </p:cSldViewPr>
  </p:slideViewPr>
  <p:notesViewPr>
    <p:cSldViewPr snapToGrid="0">
      <p:cViewPr>
        <p:scale>
          <a:sx n="1" d="2"/>
          <a:sy n="1" d="2"/>
        </p:scale>
        <p:origin x="0" y="0"/>
      </p:cViewPr>
      <p:guideLst>
        <p:guide orient="horz" pos="2881"/>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404_87D3C0C5.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bjpow\Downloads\Charts(10).xls"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https://d.docs.live.net/b0c4726dd57c4df5/Desktop/Project%20Galaxy/Casino/IR/Cap%20Table/Cap%20Table%20February%2014%202025.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3E5_3DBB096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3E5_3DBB0961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3EE_FF17DF99.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3EE_FF17DF99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3F1_892445E7.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3F1_892445E7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3ED_50AFDB3A.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3ED_50AFDB3A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iGaming</c:v>
                </c:pt>
              </c:strCache>
            </c:strRef>
          </c:tx>
          <c:spPr>
            <a:solidFill>
              <a:srgbClr val="183362"/>
            </a:solidFill>
            <a:ln>
              <a:noFill/>
            </a:ln>
            <a:effectLst/>
          </c:spPr>
          <c:invertIfNegative val="0"/>
          <c:dLbls>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95000"/>
                        </a:schemeClr>
                      </a:solidFill>
                      <a:latin typeface="Montserrat" panose="00000500000000000000" pitchFamily="50"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6D46-4B15-ABD1-6419931BA01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95000"/>
                      </a:schemeClr>
                    </a:solidFill>
                    <a:latin typeface="Montserrat" panose="00000500000000000000"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Canada</c:v>
                </c:pt>
                <c:pt idx="1">
                  <c:v>Ontario</c:v>
                </c:pt>
                <c:pt idx="2">
                  <c:v>Alberta</c:v>
                </c:pt>
              </c:strCache>
            </c:strRef>
          </c:cat>
          <c:val>
            <c:numRef>
              <c:f>Sheet1!$B$2:$B$4</c:f>
              <c:numCache>
                <c:formatCode>General</c:formatCode>
                <c:ptCount val="3"/>
                <c:pt idx="0">
                  <c:v>5.7</c:v>
                </c:pt>
                <c:pt idx="1">
                  <c:v>2.2000000000000002</c:v>
                </c:pt>
                <c:pt idx="2">
                  <c:v>0.67</c:v>
                </c:pt>
              </c:numCache>
            </c:numRef>
          </c:val>
          <c:extLst>
            <c:ext xmlns:c16="http://schemas.microsoft.com/office/drawing/2014/chart" uri="{C3380CC4-5D6E-409C-BE32-E72D297353CC}">
              <c16:uniqueId val="{00000000-6D46-4B15-ABD1-6419931BA014}"/>
            </c:ext>
          </c:extLst>
        </c:ser>
        <c:ser>
          <c:idx val="1"/>
          <c:order val="1"/>
          <c:tx>
            <c:strRef>
              <c:f>Sheet1!$C$1</c:f>
              <c:strCache>
                <c:ptCount val="1"/>
                <c:pt idx="0">
                  <c:v>Online Sports Betting</c:v>
                </c:pt>
              </c:strCache>
            </c:strRef>
          </c:tx>
          <c:spPr>
            <a:solidFill>
              <a:schemeClr val="bg1">
                <a:lumMod val="85000"/>
              </a:schemeClr>
            </a:solidFill>
            <a:ln>
              <a:noFill/>
            </a:ln>
            <a:effectLst/>
          </c:spPr>
          <c:invertIfNegative val="0"/>
          <c:dLbls>
            <c:dLbl>
              <c:idx val="2"/>
              <c:layout>
                <c:manualLayout>
                  <c:x val="-1.7159079114564312E-16"/>
                  <c:y val="-5.94105193374892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46-4B15-ABD1-6419931BA01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Canada</c:v>
                </c:pt>
                <c:pt idx="1">
                  <c:v>Ontario</c:v>
                </c:pt>
                <c:pt idx="2">
                  <c:v>Alberta</c:v>
                </c:pt>
              </c:strCache>
            </c:strRef>
          </c:cat>
          <c:val>
            <c:numRef>
              <c:f>Sheet1!$C$2:$C$4</c:f>
              <c:numCache>
                <c:formatCode>General</c:formatCode>
                <c:ptCount val="3"/>
                <c:pt idx="0">
                  <c:v>2.8</c:v>
                </c:pt>
                <c:pt idx="1">
                  <c:v>1.1000000000000001</c:v>
                </c:pt>
                <c:pt idx="2">
                  <c:v>0.33</c:v>
                </c:pt>
              </c:numCache>
            </c:numRef>
          </c:val>
          <c:extLst>
            <c:ext xmlns:c16="http://schemas.microsoft.com/office/drawing/2014/chart" uri="{C3380CC4-5D6E-409C-BE32-E72D297353CC}">
              <c16:uniqueId val="{00000001-6D46-4B15-ABD1-6419931BA014}"/>
            </c:ext>
          </c:extLst>
        </c:ser>
        <c:dLbls>
          <c:showLegendKey val="0"/>
          <c:showVal val="0"/>
          <c:showCatName val="0"/>
          <c:showSerName val="0"/>
          <c:showPercent val="0"/>
          <c:showBubbleSize val="0"/>
        </c:dLbls>
        <c:gapWidth val="30"/>
        <c:overlap val="100"/>
        <c:axId val="591930360"/>
        <c:axId val="594306224"/>
      </c:barChart>
      <c:catAx>
        <c:axId val="591930360"/>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400" b="1"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crossAx val="594306224"/>
        <c:crosses val="autoZero"/>
        <c:auto val="1"/>
        <c:lblAlgn val="ctr"/>
        <c:lblOffset val="100"/>
        <c:noMultiLvlLbl val="0"/>
      </c:catAx>
      <c:valAx>
        <c:axId val="59430622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591930360"/>
        <c:crosses val="autoZero"/>
        <c:crossBetween val="between"/>
      </c:valAx>
      <c:spPr>
        <a:noFill/>
        <a:ln>
          <a:noFill/>
        </a:ln>
        <a:effectLst/>
      </c:spPr>
    </c:plotArea>
    <c:legend>
      <c:legendPos val="b"/>
      <c:layout>
        <c:manualLayout>
          <c:xMode val="edge"/>
          <c:yMode val="edge"/>
          <c:x val="0.22075238333702743"/>
          <c:y val="0.83908670861713164"/>
          <c:w val="0.55849504908173608"/>
          <c:h val="0.135451640238230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Arial"/>
                <a:ea typeface="Arial"/>
                <a:cs typeface="Arial"/>
              </a:defRPr>
            </a:pPr>
            <a:r>
              <a:rPr lang="en-US"/>
              <a:t>TSXV:BET Performance LTM*</a:t>
            </a:r>
          </a:p>
        </c:rich>
      </c:tx>
      <c:layout>
        <c:manualLayout>
          <c:xMode val="edge"/>
          <c:yMode val="edge"/>
          <c:x val="0.40181011500286967"/>
          <c:y val="3.0613202018109572E-2"/>
        </c:manualLayout>
      </c:layout>
      <c:overlay val="0"/>
      <c:spPr>
        <a:noFill/>
        <a:ln w="25400">
          <a:noFill/>
        </a:ln>
      </c:spPr>
    </c:title>
    <c:autoTitleDeleted val="0"/>
    <c:plotArea>
      <c:layout>
        <c:manualLayout>
          <c:layoutTarget val="inner"/>
          <c:xMode val="edge"/>
          <c:yMode val="edge"/>
          <c:x val="6.6754396102713179E-2"/>
          <c:y val="0.1387798491487634"/>
          <c:w val="0.90118434738662789"/>
          <c:h val="0.620427560900354"/>
        </c:manualLayout>
      </c:layout>
      <c:lineChart>
        <c:grouping val="standard"/>
        <c:varyColors val="0"/>
        <c:ser>
          <c:idx val="0"/>
          <c:order val="0"/>
          <c:tx>
            <c:v>TSXV:BET - Share Pricing </c:v>
          </c:tx>
          <c:spPr>
            <a:ln w="28575">
              <a:solidFill>
                <a:srgbClr val="002060"/>
              </a:solidFill>
              <a:prstDash val="solid"/>
            </a:ln>
          </c:spPr>
          <c:marker>
            <c:symbol val="none"/>
          </c:marker>
          <c:cat>
            <c:numRef>
              <c:f>'1 - Chart Data'!$A$2:$A$253</c:f>
              <c:numCache>
                <c:formatCode>[$-409]mmm\-dd\-yyyy;@</c:formatCode>
                <c:ptCount val="252"/>
                <c:pt idx="0">
                  <c:v>45336</c:v>
                </c:pt>
                <c:pt idx="1">
                  <c:v>45337</c:v>
                </c:pt>
                <c:pt idx="2">
                  <c:v>45338</c:v>
                </c:pt>
                <c:pt idx="3">
                  <c:v>45342</c:v>
                </c:pt>
                <c:pt idx="4">
                  <c:v>45343</c:v>
                </c:pt>
                <c:pt idx="5">
                  <c:v>45344</c:v>
                </c:pt>
                <c:pt idx="6">
                  <c:v>45345</c:v>
                </c:pt>
                <c:pt idx="7">
                  <c:v>45348</c:v>
                </c:pt>
                <c:pt idx="8">
                  <c:v>45349</c:v>
                </c:pt>
                <c:pt idx="9">
                  <c:v>45350</c:v>
                </c:pt>
                <c:pt idx="10">
                  <c:v>45351</c:v>
                </c:pt>
                <c:pt idx="11">
                  <c:v>45352</c:v>
                </c:pt>
                <c:pt idx="12">
                  <c:v>45355</c:v>
                </c:pt>
                <c:pt idx="13">
                  <c:v>45356</c:v>
                </c:pt>
                <c:pt idx="14">
                  <c:v>45357</c:v>
                </c:pt>
                <c:pt idx="15">
                  <c:v>45358</c:v>
                </c:pt>
                <c:pt idx="16">
                  <c:v>45359</c:v>
                </c:pt>
                <c:pt idx="17">
                  <c:v>45362</c:v>
                </c:pt>
                <c:pt idx="18">
                  <c:v>45363</c:v>
                </c:pt>
                <c:pt idx="19">
                  <c:v>45364</c:v>
                </c:pt>
                <c:pt idx="20">
                  <c:v>45365</c:v>
                </c:pt>
                <c:pt idx="21">
                  <c:v>45366</c:v>
                </c:pt>
                <c:pt idx="22">
                  <c:v>45369</c:v>
                </c:pt>
                <c:pt idx="23">
                  <c:v>45370</c:v>
                </c:pt>
                <c:pt idx="24">
                  <c:v>45371</c:v>
                </c:pt>
                <c:pt idx="25">
                  <c:v>45372</c:v>
                </c:pt>
                <c:pt idx="26">
                  <c:v>45373</c:v>
                </c:pt>
                <c:pt idx="27">
                  <c:v>45376</c:v>
                </c:pt>
                <c:pt idx="28">
                  <c:v>45377</c:v>
                </c:pt>
                <c:pt idx="29">
                  <c:v>45378</c:v>
                </c:pt>
                <c:pt idx="30">
                  <c:v>45379</c:v>
                </c:pt>
                <c:pt idx="31">
                  <c:v>45383</c:v>
                </c:pt>
                <c:pt idx="32">
                  <c:v>45384</c:v>
                </c:pt>
                <c:pt idx="33">
                  <c:v>45385</c:v>
                </c:pt>
                <c:pt idx="34">
                  <c:v>45386</c:v>
                </c:pt>
                <c:pt idx="35">
                  <c:v>45387</c:v>
                </c:pt>
                <c:pt idx="36">
                  <c:v>45390</c:v>
                </c:pt>
                <c:pt idx="37">
                  <c:v>45391</c:v>
                </c:pt>
                <c:pt idx="38">
                  <c:v>45392</c:v>
                </c:pt>
                <c:pt idx="39">
                  <c:v>45393</c:v>
                </c:pt>
                <c:pt idx="40">
                  <c:v>45394</c:v>
                </c:pt>
                <c:pt idx="41">
                  <c:v>45397</c:v>
                </c:pt>
                <c:pt idx="42">
                  <c:v>45398</c:v>
                </c:pt>
                <c:pt idx="43">
                  <c:v>45399</c:v>
                </c:pt>
                <c:pt idx="44">
                  <c:v>45400</c:v>
                </c:pt>
                <c:pt idx="45">
                  <c:v>45401</c:v>
                </c:pt>
                <c:pt idx="46">
                  <c:v>45404</c:v>
                </c:pt>
                <c:pt idx="47">
                  <c:v>45405</c:v>
                </c:pt>
                <c:pt idx="48">
                  <c:v>45406</c:v>
                </c:pt>
                <c:pt idx="49">
                  <c:v>45407</c:v>
                </c:pt>
                <c:pt idx="50">
                  <c:v>45408</c:v>
                </c:pt>
                <c:pt idx="51">
                  <c:v>45411</c:v>
                </c:pt>
                <c:pt idx="52">
                  <c:v>45412</c:v>
                </c:pt>
                <c:pt idx="53">
                  <c:v>45413</c:v>
                </c:pt>
                <c:pt idx="54">
                  <c:v>45414</c:v>
                </c:pt>
                <c:pt idx="55">
                  <c:v>45415</c:v>
                </c:pt>
                <c:pt idx="56">
                  <c:v>45418</c:v>
                </c:pt>
                <c:pt idx="57">
                  <c:v>45419</c:v>
                </c:pt>
                <c:pt idx="58">
                  <c:v>45420</c:v>
                </c:pt>
                <c:pt idx="59">
                  <c:v>45421</c:v>
                </c:pt>
                <c:pt idx="60">
                  <c:v>45422</c:v>
                </c:pt>
                <c:pt idx="61">
                  <c:v>45425</c:v>
                </c:pt>
                <c:pt idx="62">
                  <c:v>45426</c:v>
                </c:pt>
                <c:pt idx="63">
                  <c:v>45427</c:v>
                </c:pt>
                <c:pt idx="64">
                  <c:v>45428</c:v>
                </c:pt>
                <c:pt idx="65">
                  <c:v>45429</c:v>
                </c:pt>
                <c:pt idx="66">
                  <c:v>45433</c:v>
                </c:pt>
                <c:pt idx="67">
                  <c:v>45434</c:v>
                </c:pt>
                <c:pt idx="68">
                  <c:v>45435</c:v>
                </c:pt>
                <c:pt idx="69">
                  <c:v>45436</c:v>
                </c:pt>
                <c:pt idx="70">
                  <c:v>45439</c:v>
                </c:pt>
                <c:pt idx="71">
                  <c:v>45440</c:v>
                </c:pt>
                <c:pt idx="72">
                  <c:v>45441</c:v>
                </c:pt>
                <c:pt idx="73">
                  <c:v>45442</c:v>
                </c:pt>
                <c:pt idx="74">
                  <c:v>45443</c:v>
                </c:pt>
                <c:pt idx="75">
                  <c:v>45446</c:v>
                </c:pt>
                <c:pt idx="76">
                  <c:v>45447</c:v>
                </c:pt>
                <c:pt idx="77">
                  <c:v>45448</c:v>
                </c:pt>
                <c:pt idx="78">
                  <c:v>45449</c:v>
                </c:pt>
                <c:pt idx="79">
                  <c:v>45450</c:v>
                </c:pt>
                <c:pt idx="80">
                  <c:v>45453</c:v>
                </c:pt>
                <c:pt idx="81">
                  <c:v>45454</c:v>
                </c:pt>
                <c:pt idx="82">
                  <c:v>45455</c:v>
                </c:pt>
                <c:pt idx="83">
                  <c:v>45456</c:v>
                </c:pt>
                <c:pt idx="84">
                  <c:v>45457</c:v>
                </c:pt>
                <c:pt idx="85">
                  <c:v>45460</c:v>
                </c:pt>
                <c:pt idx="86">
                  <c:v>45461</c:v>
                </c:pt>
                <c:pt idx="87">
                  <c:v>45462</c:v>
                </c:pt>
                <c:pt idx="88">
                  <c:v>45463</c:v>
                </c:pt>
                <c:pt idx="89">
                  <c:v>45464</c:v>
                </c:pt>
                <c:pt idx="90">
                  <c:v>45467</c:v>
                </c:pt>
                <c:pt idx="91">
                  <c:v>45468</c:v>
                </c:pt>
                <c:pt idx="92">
                  <c:v>45469</c:v>
                </c:pt>
                <c:pt idx="93">
                  <c:v>45470</c:v>
                </c:pt>
                <c:pt idx="94">
                  <c:v>45471</c:v>
                </c:pt>
                <c:pt idx="95">
                  <c:v>45475</c:v>
                </c:pt>
                <c:pt idx="96">
                  <c:v>45476</c:v>
                </c:pt>
                <c:pt idx="97">
                  <c:v>45477</c:v>
                </c:pt>
                <c:pt idx="98">
                  <c:v>45478</c:v>
                </c:pt>
                <c:pt idx="99">
                  <c:v>45481</c:v>
                </c:pt>
                <c:pt idx="100">
                  <c:v>45482</c:v>
                </c:pt>
                <c:pt idx="101">
                  <c:v>45483</c:v>
                </c:pt>
                <c:pt idx="102">
                  <c:v>45484</c:v>
                </c:pt>
                <c:pt idx="103">
                  <c:v>45485</c:v>
                </c:pt>
                <c:pt idx="104">
                  <c:v>45488</c:v>
                </c:pt>
                <c:pt idx="105">
                  <c:v>45489</c:v>
                </c:pt>
                <c:pt idx="106">
                  <c:v>45490</c:v>
                </c:pt>
                <c:pt idx="107">
                  <c:v>45491</c:v>
                </c:pt>
                <c:pt idx="108">
                  <c:v>45492</c:v>
                </c:pt>
                <c:pt idx="109">
                  <c:v>45495</c:v>
                </c:pt>
                <c:pt idx="110">
                  <c:v>45496</c:v>
                </c:pt>
                <c:pt idx="111">
                  <c:v>45497</c:v>
                </c:pt>
                <c:pt idx="112">
                  <c:v>45498</c:v>
                </c:pt>
                <c:pt idx="113">
                  <c:v>45499</c:v>
                </c:pt>
                <c:pt idx="114">
                  <c:v>45502</c:v>
                </c:pt>
                <c:pt idx="115">
                  <c:v>45503</c:v>
                </c:pt>
                <c:pt idx="116">
                  <c:v>45504</c:v>
                </c:pt>
                <c:pt idx="117">
                  <c:v>45505</c:v>
                </c:pt>
                <c:pt idx="118">
                  <c:v>45506</c:v>
                </c:pt>
                <c:pt idx="119">
                  <c:v>45510</c:v>
                </c:pt>
                <c:pt idx="120">
                  <c:v>45511</c:v>
                </c:pt>
                <c:pt idx="121">
                  <c:v>45512</c:v>
                </c:pt>
                <c:pt idx="122">
                  <c:v>45513</c:v>
                </c:pt>
                <c:pt idx="123">
                  <c:v>45516</c:v>
                </c:pt>
                <c:pt idx="124">
                  <c:v>45517</c:v>
                </c:pt>
                <c:pt idx="125">
                  <c:v>45518</c:v>
                </c:pt>
                <c:pt idx="126">
                  <c:v>45519</c:v>
                </c:pt>
                <c:pt idx="127">
                  <c:v>45520</c:v>
                </c:pt>
                <c:pt idx="128">
                  <c:v>45523</c:v>
                </c:pt>
                <c:pt idx="129">
                  <c:v>45524</c:v>
                </c:pt>
                <c:pt idx="130">
                  <c:v>45525</c:v>
                </c:pt>
                <c:pt idx="131">
                  <c:v>45526</c:v>
                </c:pt>
                <c:pt idx="132">
                  <c:v>45527</c:v>
                </c:pt>
                <c:pt idx="133">
                  <c:v>45530</c:v>
                </c:pt>
                <c:pt idx="134">
                  <c:v>45531</c:v>
                </c:pt>
                <c:pt idx="135">
                  <c:v>45532</c:v>
                </c:pt>
                <c:pt idx="136">
                  <c:v>45533</c:v>
                </c:pt>
                <c:pt idx="137">
                  <c:v>45534</c:v>
                </c:pt>
                <c:pt idx="138">
                  <c:v>45538</c:v>
                </c:pt>
                <c:pt idx="139">
                  <c:v>45539</c:v>
                </c:pt>
                <c:pt idx="140">
                  <c:v>45540</c:v>
                </c:pt>
                <c:pt idx="141">
                  <c:v>45541</c:v>
                </c:pt>
                <c:pt idx="142">
                  <c:v>45544</c:v>
                </c:pt>
                <c:pt idx="143">
                  <c:v>45545</c:v>
                </c:pt>
                <c:pt idx="144">
                  <c:v>45546</c:v>
                </c:pt>
                <c:pt idx="145">
                  <c:v>45547</c:v>
                </c:pt>
                <c:pt idx="146">
                  <c:v>45548</c:v>
                </c:pt>
                <c:pt idx="147">
                  <c:v>45551</c:v>
                </c:pt>
                <c:pt idx="148">
                  <c:v>45552</c:v>
                </c:pt>
                <c:pt idx="149">
                  <c:v>45553</c:v>
                </c:pt>
                <c:pt idx="150">
                  <c:v>45554</c:v>
                </c:pt>
                <c:pt idx="151">
                  <c:v>45555</c:v>
                </c:pt>
                <c:pt idx="152">
                  <c:v>45558</c:v>
                </c:pt>
                <c:pt idx="153">
                  <c:v>45559</c:v>
                </c:pt>
                <c:pt idx="154">
                  <c:v>45560</c:v>
                </c:pt>
                <c:pt idx="155">
                  <c:v>45561</c:v>
                </c:pt>
                <c:pt idx="156">
                  <c:v>45562</c:v>
                </c:pt>
                <c:pt idx="157">
                  <c:v>45565</c:v>
                </c:pt>
                <c:pt idx="158">
                  <c:v>45566</c:v>
                </c:pt>
                <c:pt idx="159">
                  <c:v>45567</c:v>
                </c:pt>
                <c:pt idx="160">
                  <c:v>45568</c:v>
                </c:pt>
                <c:pt idx="161">
                  <c:v>45569</c:v>
                </c:pt>
                <c:pt idx="162">
                  <c:v>45572</c:v>
                </c:pt>
                <c:pt idx="163">
                  <c:v>45573</c:v>
                </c:pt>
                <c:pt idx="164">
                  <c:v>45574</c:v>
                </c:pt>
                <c:pt idx="165">
                  <c:v>45575</c:v>
                </c:pt>
                <c:pt idx="166">
                  <c:v>45576</c:v>
                </c:pt>
                <c:pt idx="167">
                  <c:v>45580</c:v>
                </c:pt>
                <c:pt idx="168">
                  <c:v>45581</c:v>
                </c:pt>
                <c:pt idx="169">
                  <c:v>45582</c:v>
                </c:pt>
                <c:pt idx="170">
                  <c:v>45583</c:v>
                </c:pt>
                <c:pt idx="171">
                  <c:v>45586</c:v>
                </c:pt>
                <c:pt idx="172">
                  <c:v>45587</c:v>
                </c:pt>
                <c:pt idx="173">
                  <c:v>45588</c:v>
                </c:pt>
                <c:pt idx="174">
                  <c:v>45589</c:v>
                </c:pt>
                <c:pt idx="175">
                  <c:v>45590</c:v>
                </c:pt>
                <c:pt idx="176">
                  <c:v>45593</c:v>
                </c:pt>
                <c:pt idx="177">
                  <c:v>45594</c:v>
                </c:pt>
                <c:pt idx="178">
                  <c:v>45595</c:v>
                </c:pt>
                <c:pt idx="179">
                  <c:v>45596</c:v>
                </c:pt>
                <c:pt idx="180">
                  <c:v>45597</c:v>
                </c:pt>
                <c:pt idx="181">
                  <c:v>45600</c:v>
                </c:pt>
                <c:pt idx="182">
                  <c:v>45601</c:v>
                </c:pt>
                <c:pt idx="183">
                  <c:v>45602</c:v>
                </c:pt>
                <c:pt idx="184">
                  <c:v>45603</c:v>
                </c:pt>
                <c:pt idx="185">
                  <c:v>45604</c:v>
                </c:pt>
                <c:pt idx="186">
                  <c:v>45607</c:v>
                </c:pt>
                <c:pt idx="187">
                  <c:v>45608</c:v>
                </c:pt>
                <c:pt idx="188">
                  <c:v>45609</c:v>
                </c:pt>
                <c:pt idx="189">
                  <c:v>45610</c:v>
                </c:pt>
                <c:pt idx="190">
                  <c:v>45611</c:v>
                </c:pt>
                <c:pt idx="191">
                  <c:v>45614</c:v>
                </c:pt>
                <c:pt idx="192">
                  <c:v>45615</c:v>
                </c:pt>
                <c:pt idx="193">
                  <c:v>45616</c:v>
                </c:pt>
                <c:pt idx="194">
                  <c:v>45617</c:v>
                </c:pt>
                <c:pt idx="195">
                  <c:v>45618</c:v>
                </c:pt>
                <c:pt idx="196">
                  <c:v>45621</c:v>
                </c:pt>
                <c:pt idx="197">
                  <c:v>45622</c:v>
                </c:pt>
                <c:pt idx="198">
                  <c:v>45623</c:v>
                </c:pt>
                <c:pt idx="199">
                  <c:v>45624</c:v>
                </c:pt>
                <c:pt idx="200">
                  <c:v>45625</c:v>
                </c:pt>
                <c:pt idx="201">
                  <c:v>45628</c:v>
                </c:pt>
                <c:pt idx="202">
                  <c:v>45629</c:v>
                </c:pt>
                <c:pt idx="203">
                  <c:v>45630</c:v>
                </c:pt>
                <c:pt idx="204">
                  <c:v>45631</c:v>
                </c:pt>
                <c:pt idx="205">
                  <c:v>45632</c:v>
                </c:pt>
                <c:pt idx="206">
                  <c:v>45635</c:v>
                </c:pt>
                <c:pt idx="207">
                  <c:v>45636</c:v>
                </c:pt>
                <c:pt idx="208">
                  <c:v>45637</c:v>
                </c:pt>
                <c:pt idx="209">
                  <c:v>45638</c:v>
                </c:pt>
                <c:pt idx="210">
                  <c:v>45639</c:v>
                </c:pt>
                <c:pt idx="211">
                  <c:v>45642</c:v>
                </c:pt>
                <c:pt idx="212">
                  <c:v>45643</c:v>
                </c:pt>
                <c:pt idx="213">
                  <c:v>45644</c:v>
                </c:pt>
                <c:pt idx="214">
                  <c:v>45645</c:v>
                </c:pt>
                <c:pt idx="215">
                  <c:v>45646</c:v>
                </c:pt>
                <c:pt idx="216">
                  <c:v>45649</c:v>
                </c:pt>
                <c:pt idx="217">
                  <c:v>45650</c:v>
                </c:pt>
                <c:pt idx="218">
                  <c:v>45653</c:v>
                </c:pt>
                <c:pt idx="219">
                  <c:v>45656</c:v>
                </c:pt>
                <c:pt idx="220">
                  <c:v>45657</c:v>
                </c:pt>
                <c:pt idx="221">
                  <c:v>45659</c:v>
                </c:pt>
                <c:pt idx="222">
                  <c:v>45660</c:v>
                </c:pt>
                <c:pt idx="223">
                  <c:v>45663</c:v>
                </c:pt>
                <c:pt idx="224">
                  <c:v>45664</c:v>
                </c:pt>
                <c:pt idx="225">
                  <c:v>45665</c:v>
                </c:pt>
                <c:pt idx="226">
                  <c:v>45666</c:v>
                </c:pt>
                <c:pt idx="227">
                  <c:v>45667</c:v>
                </c:pt>
                <c:pt idx="228">
                  <c:v>45670</c:v>
                </c:pt>
                <c:pt idx="229">
                  <c:v>45671</c:v>
                </c:pt>
                <c:pt idx="230">
                  <c:v>45672</c:v>
                </c:pt>
                <c:pt idx="231">
                  <c:v>45673</c:v>
                </c:pt>
                <c:pt idx="232">
                  <c:v>45674</c:v>
                </c:pt>
                <c:pt idx="233">
                  <c:v>45677</c:v>
                </c:pt>
                <c:pt idx="234">
                  <c:v>45678</c:v>
                </c:pt>
                <c:pt idx="235">
                  <c:v>45679</c:v>
                </c:pt>
                <c:pt idx="236">
                  <c:v>45680</c:v>
                </c:pt>
                <c:pt idx="237">
                  <c:v>45681</c:v>
                </c:pt>
                <c:pt idx="238">
                  <c:v>45684</c:v>
                </c:pt>
                <c:pt idx="239">
                  <c:v>45685</c:v>
                </c:pt>
                <c:pt idx="240">
                  <c:v>45686</c:v>
                </c:pt>
                <c:pt idx="241">
                  <c:v>45687</c:v>
                </c:pt>
                <c:pt idx="242">
                  <c:v>45688</c:v>
                </c:pt>
                <c:pt idx="243">
                  <c:v>45691</c:v>
                </c:pt>
                <c:pt idx="244">
                  <c:v>45692</c:v>
                </c:pt>
                <c:pt idx="245">
                  <c:v>45693</c:v>
                </c:pt>
                <c:pt idx="246">
                  <c:v>45694</c:v>
                </c:pt>
                <c:pt idx="247">
                  <c:v>45695</c:v>
                </c:pt>
                <c:pt idx="248">
                  <c:v>45698</c:v>
                </c:pt>
                <c:pt idx="249">
                  <c:v>45699</c:v>
                </c:pt>
                <c:pt idx="250">
                  <c:v>45700</c:v>
                </c:pt>
                <c:pt idx="251">
                  <c:v>45701</c:v>
                </c:pt>
              </c:numCache>
            </c:numRef>
          </c:cat>
          <c:val>
            <c:numRef>
              <c:f>'1 - Chart Data'!$B$2:$B$253</c:f>
              <c:numCache>
                <c:formatCode>General</c:formatCode>
                <c:ptCount val="252"/>
                <c:pt idx="0">
                  <c:v>0.06</c:v>
                </c:pt>
                <c:pt idx="1">
                  <c:v>0.06</c:v>
                </c:pt>
                <c:pt idx="2">
                  <c:v>0.06</c:v>
                </c:pt>
                <c:pt idx="3">
                  <c:v>6.5000000000000002E-2</c:v>
                </c:pt>
                <c:pt idx="4">
                  <c:v>0.06</c:v>
                </c:pt>
                <c:pt idx="5">
                  <c:v>5.5E-2</c:v>
                </c:pt>
                <c:pt idx="6">
                  <c:v>5.5E-2</c:v>
                </c:pt>
                <c:pt idx="7">
                  <c:v>0.06</c:v>
                </c:pt>
                <c:pt idx="8">
                  <c:v>0.06</c:v>
                </c:pt>
                <c:pt idx="9">
                  <c:v>0.06</c:v>
                </c:pt>
                <c:pt idx="10">
                  <c:v>5.5E-2</c:v>
                </c:pt>
                <c:pt idx="11">
                  <c:v>0.06</c:v>
                </c:pt>
                <c:pt idx="12">
                  <c:v>0.06</c:v>
                </c:pt>
                <c:pt idx="13">
                  <c:v>0.06</c:v>
                </c:pt>
                <c:pt idx="14">
                  <c:v>7.0000000000000007E-2</c:v>
                </c:pt>
                <c:pt idx="15">
                  <c:v>0.09</c:v>
                </c:pt>
                <c:pt idx="16">
                  <c:v>6.5000000000000002E-2</c:v>
                </c:pt>
                <c:pt idx="17">
                  <c:v>0.08</c:v>
                </c:pt>
                <c:pt idx="18">
                  <c:v>7.4999999999999997E-2</c:v>
                </c:pt>
                <c:pt idx="19">
                  <c:v>8.5000000000000006E-2</c:v>
                </c:pt>
                <c:pt idx="20">
                  <c:v>0.08</c:v>
                </c:pt>
                <c:pt idx="21">
                  <c:v>8.5000000000000006E-2</c:v>
                </c:pt>
                <c:pt idx="22">
                  <c:v>8.5000000000000006E-2</c:v>
                </c:pt>
                <c:pt idx="23">
                  <c:v>6.5000000000000002E-2</c:v>
                </c:pt>
                <c:pt idx="24">
                  <c:v>7.0000000000000007E-2</c:v>
                </c:pt>
                <c:pt idx="25">
                  <c:v>7.0000000000000007E-2</c:v>
                </c:pt>
                <c:pt idx="26">
                  <c:v>7.4999999999999997E-2</c:v>
                </c:pt>
                <c:pt idx="27">
                  <c:v>7.0000000000000007E-2</c:v>
                </c:pt>
                <c:pt idx="28">
                  <c:v>0.08</c:v>
                </c:pt>
                <c:pt idx="29">
                  <c:v>8.5000000000000006E-2</c:v>
                </c:pt>
                <c:pt idx="30">
                  <c:v>8.5000000000000006E-2</c:v>
                </c:pt>
                <c:pt idx="31">
                  <c:v>0.08</c:v>
                </c:pt>
                <c:pt idx="32">
                  <c:v>7.4999999999999997E-2</c:v>
                </c:pt>
                <c:pt idx="33">
                  <c:v>0.08</c:v>
                </c:pt>
                <c:pt idx="34">
                  <c:v>0.08</c:v>
                </c:pt>
                <c:pt idx="35">
                  <c:v>0.09</c:v>
                </c:pt>
                <c:pt idx="36">
                  <c:v>0.09</c:v>
                </c:pt>
                <c:pt idx="37">
                  <c:v>8.5000000000000006E-2</c:v>
                </c:pt>
                <c:pt idx="38">
                  <c:v>0.08</c:v>
                </c:pt>
                <c:pt idx="39">
                  <c:v>0.08</c:v>
                </c:pt>
                <c:pt idx="40">
                  <c:v>8.5000000000000006E-2</c:v>
                </c:pt>
                <c:pt idx="41">
                  <c:v>8.5000000000000006E-2</c:v>
                </c:pt>
                <c:pt idx="42">
                  <c:v>0.09</c:v>
                </c:pt>
                <c:pt idx="43">
                  <c:v>8.5000000000000006E-2</c:v>
                </c:pt>
                <c:pt idx="44">
                  <c:v>0.09</c:v>
                </c:pt>
                <c:pt idx="45">
                  <c:v>8.5000000000000006E-2</c:v>
                </c:pt>
                <c:pt idx="46">
                  <c:v>0.08</c:v>
                </c:pt>
                <c:pt idx="47">
                  <c:v>0.08</c:v>
                </c:pt>
                <c:pt idx="48">
                  <c:v>7.4999999999999997E-2</c:v>
                </c:pt>
                <c:pt idx="49">
                  <c:v>0.08</c:v>
                </c:pt>
                <c:pt idx="50">
                  <c:v>7.4999999999999997E-2</c:v>
                </c:pt>
                <c:pt idx="51">
                  <c:v>7.4999999999999997E-2</c:v>
                </c:pt>
                <c:pt idx="52">
                  <c:v>7.4999999999999997E-2</c:v>
                </c:pt>
                <c:pt idx="53">
                  <c:v>7.4999999999999997E-2</c:v>
                </c:pt>
                <c:pt idx="54">
                  <c:v>7.0000000000000007E-2</c:v>
                </c:pt>
                <c:pt idx="55">
                  <c:v>7.0000000000000007E-2</c:v>
                </c:pt>
                <c:pt idx="56">
                  <c:v>7.0000000000000007E-2</c:v>
                </c:pt>
                <c:pt idx="57">
                  <c:v>7.0000000000000007E-2</c:v>
                </c:pt>
                <c:pt idx="58">
                  <c:v>7.0000000000000007E-2</c:v>
                </c:pt>
                <c:pt idx="59">
                  <c:v>7.0000000000000007E-2</c:v>
                </c:pt>
                <c:pt idx="60">
                  <c:v>6.5000000000000002E-2</c:v>
                </c:pt>
                <c:pt idx="61">
                  <c:v>6.5000000000000002E-2</c:v>
                </c:pt>
                <c:pt idx="62">
                  <c:v>0.06</c:v>
                </c:pt>
                <c:pt idx="63">
                  <c:v>0.06</c:v>
                </c:pt>
                <c:pt idx="64">
                  <c:v>0.06</c:v>
                </c:pt>
                <c:pt idx="65">
                  <c:v>0.06</c:v>
                </c:pt>
                <c:pt idx="66">
                  <c:v>5.5E-2</c:v>
                </c:pt>
                <c:pt idx="67">
                  <c:v>6.5000000000000002E-2</c:v>
                </c:pt>
                <c:pt idx="68">
                  <c:v>6.5000000000000002E-2</c:v>
                </c:pt>
                <c:pt idx="69">
                  <c:v>5.5E-2</c:v>
                </c:pt>
                <c:pt idx="70">
                  <c:v>0.06</c:v>
                </c:pt>
                <c:pt idx="71">
                  <c:v>5.5E-2</c:v>
                </c:pt>
                <c:pt idx="72">
                  <c:v>0.05</c:v>
                </c:pt>
                <c:pt idx="73">
                  <c:v>5.5E-2</c:v>
                </c:pt>
                <c:pt idx="74">
                  <c:v>0.05</c:v>
                </c:pt>
                <c:pt idx="75">
                  <c:v>5.5E-2</c:v>
                </c:pt>
                <c:pt idx="76">
                  <c:v>0.05</c:v>
                </c:pt>
                <c:pt idx="77">
                  <c:v>0.05</c:v>
                </c:pt>
                <c:pt idx="78">
                  <c:v>0.05</c:v>
                </c:pt>
                <c:pt idx="79">
                  <c:v>0.05</c:v>
                </c:pt>
                <c:pt idx="80">
                  <c:v>0.05</c:v>
                </c:pt>
                <c:pt idx="81">
                  <c:v>0.05</c:v>
                </c:pt>
                <c:pt idx="82">
                  <c:v>0.05</c:v>
                </c:pt>
                <c:pt idx="83">
                  <c:v>0.05</c:v>
                </c:pt>
                <c:pt idx="84">
                  <c:v>0.05</c:v>
                </c:pt>
                <c:pt idx="85">
                  <c:v>4.4999999999999998E-2</c:v>
                </c:pt>
                <c:pt idx="86">
                  <c:v>4.4999999999999998E-2</c:v>
                </c:pt>
                <c:pt idx="87">
                  <c:v>4.4999999999999998E-2</c:v>
                </c:pt>
                <c:pt idx="88">
                  <c:v>4.4999999999999998E-2</c:v>
                </c:pt>
                <c:pt idx="89">
                  <c:v>4.4999999999999998E-2</c:v>
                </c:pt>
                <c:pt idx="90">
                  <c:v>4.4999999999999998E-2</c:v>
                </c:pt>
                <c:pt idx="91">
                  <c:v>4.4999999999999998E-2</c:v>
                </c:pt>
                <c:pt idx="92">
                  <c:v>0.05</c:v>
                </c:pt>
                <c:pt idx="93">
                  <c:v>0.05</c:v>
                </c:pt>
                <c:pt idx="94">
                  <c:v>0.05</c:v>
                </c:pt>
                <c:pt idx="95">
                  <c:v>0.05</c:v>
                </c:pt>
                <c:pt idx="96">
                  <c:v>0.06</c:v>
                </c:pt>
                <c:pt idx="97">
                  <c:v>0.06</c:v>
                </c:pt>
                <c:pt idx="98">
                  <c:v>0.06</c:v>
                </c:pt>
                <c:pt idx="99">
                  <c:v>5.5E-2</c:v>
                </c:pt>
                <c:pt idx="100">
                  <c:v>5.5E-2</c:v>
                </c:pt>
                <c:pt idx="101">
                  <c:v>5.5E-2</c:v>
                </c:pt>
                <c:pt idx="102">
                  <c:v>5.5E-2</c:v>
                </c:pt>
                <c:pt idx="103">
                  <c:v>0.05</c:v>
                </c:pt>
                <c:pt idx="104">
                  <c:v>5.5E-2</c:v>
                </c:pt>
                <c:pt idx="105">
                  <c:v>0.05</c:v>
                </c:pt>
                <c:pt idx="106">
                  <c:v>0.05</c:v>
                </c:pt>
                <c:pt idx="107">
                  <c:v>0.05</c:v>
                </c:pt>
                <c:pt idx="108">
                  <c:v>0.05</c:v>
                </c:pt>
                <c:pt idx="109">
                  <c:v>0.05</c:v>
                </c:pt>
                <c:pt idx="110">
                  <c:v>5.5E-2</c:v>
                </c:pt>
                <c:pt idx="111">
                  <c:v>0.05</c:v>
                </c:pt>
                <c:pt idx="112">
                  <c:v>0.05</c:v>
                </c:pt>
                <c:pt idx="113">
                  <c:v>5.5E-2</c:v>
                </c:pt>
                <c:pt idx="114">
                  <c:v>0.05</c:v>
                </c:pt>
                <c:pt idx="115">
                  <c:v>0.05</c:v>
                </c:pt>
                <c:pt idx="116">
                  <c:v>0.05</c:v>
                </c:pt>
                <c:pt idx="117">
                  <c:v>0.05</c:v>
                </c:pt>
                <c:pt idx="118">
                  <c:v>4.4999999999999998E-2</c:v>
                </c:pt>
                <c:pt idx="119">
                  <c:v>4.4999999999999998E-2</c:v>
                </c:pt>
                <c:pt idx="120">
                  <c:v>0.05</c:v>
                </c:pt>
                <c:pt idx="121">
                  <c:v>0.04</c:v>
                </c:pt>
                <c:pt idx="122">
                  <c:v>0.04</c:v>
                </c:pt>
                <c:pt idx="123">
                  <c:v>0.04</c:v>
                </c:pt>
                <c:pt idx="124">
                  <c:v>4.4999999999999998E-2</c:v>
                </c:pt>
                <c:pt idx="125">
                  <c:v>0.04</c:v>
                </c:pt>
                <c:pt idx="126">
                  <c:v>0.04</c:v>
                </c:pt>
                <c:pt idx="127">
                  <c:v>3.5000000000000003E-2</c:v>
                </c:pt>
                <c:pt idx="128">
                  <c:v>3.5000000000000003E-2</c:v>
                </c:pt>
                <c:pt idx="129">
                  <c:v>3.5000000000000003E-2</c:v>
                </c:pt>
                <c:pt idx="130">
                  <c:v>3.5000000000000003E-2</c:v>
                </c:pt>
                <c:pt idx="131">
                  <c:v>0.04</c:v>
                </c:pt>
                <c:pt idx="132">
                  <c:v>0.04</c:v>
                </c:pt>
                <c:pt idx="133">
                  <c:v>0.04</c:v>
                </c:pt>
                <c:pt idx="134">
                  <c:v>4.4999999999999998E-2</c:v>
                </c:pt>
                <c:pt idx="135">
                  <c:v>4.4999999999999998E-2</c:v>
                </c:pt>
                <c:pt idx="136">
                  <c:v>4.4999999999999998E-2</c:v>
                </c:pt>
                <c:pt idx="137">
                  <c:v>0.05</c:v>
                </c:pt>
                <c:pt idx="138">
                  <c:v>0.05</c:v>
                </c:pt>
                <c:pt idx="139">
                  <c:v>4.4999999999999998E-2</c:v>
                </c:pt>
                <c:pt idx="140">
                  <c:v>4.4999999999999998E-2</c:v>
                </c:pt>
                <c:pt idx="141">
                  <c:v>4.4999999999999998E-2</c:v>
                </c:pt>
                <c:pt idx="142">
                  <c:v>0.04</c:v>
                </c:pt>
                <c:pt idx="143">
                  <c:v>0.04</c:v>
                </c:pt>
                <c:pt idx="144">
                  <c:v>0.04</c:v>
                </c:pt>
                <c:pt idx="145">
                  <c:v>0.04</c:v>
                </c:pt>
                <c:pt idx="146">
                  <c:v>0.04</c:v>
                </c:pt>
                <c:pt idx="147">
                  <c:v>4.4999999999999998E-2</c:v>
                </c:pt>
                <c:pt idx="148">
                  <c:v>0.04</c:v>
                </c:pt>
                <c:pt idx="149">
                  <c:v>0.04</c:v>
                </c:pt>
                <c:pt idx="150">
                  <c:v>0.04</c:v>
                </c:pt>
                <c:pt idx="151">
                  <c:v>0.04</c:v>
                </c:pt>
                <c:pt idx="152">
                  <c:v>0.04</c:v>
                </c:pt>
                <c:pt idx="153">
                  <c:v>0.04</c:v>
                </c:pt>
                <c:pt idx="154">
                  <c:v>4.4999999999999998E-2</c:v>
                </c:pt>
                <c:pt idx="155">
                  <c:v>0.04</c:v>
                </c:pt>
                <c:pt idx="156">
                  <c:v>0.04</c:v>
                </c:pt>
                <c:pt idx="157">
                  <c:v>0.04</c:v>
                </c:pt>
                <c:pt idx="158">
                  <c:v>0.04</c:v>
                </c:pt>
                <c:pt idx="159">
                  <c:v>0.04</c:v>
                </c:pt>
                <c:pt idx="160">
                  <c:v>0.04</c:v>
                </c:pt>
                <c:pt idx="161">
                  <c:v>0.04</c:v>
                </c:pt>
                <c:pt idx="162">
                  <c:v>0.04</c:v>
                </c:pt>
                <c:pt idx="163">
                  <c:v>0.04</c:v>
                </c:pt>
                <c:pt idx="164">
                  <c:v>0.04</c:v>
                </c:pt>
                <c:pt idx="165">
                  <c:v>0.04</c:v>
                </c:pt>
                <c:pt idx="166">
                  <c:v>0.04</c:v>
                </c:pt>
                <c:pt idx="167">
                  <c:v>0.04</c:v>
                </c:pt>
                <c:pt idx="168">
                  <c:v>0.04</c:v>
                </c:pt>
                <c:pt idx="169">
                  <c:v>0.04</c:v>
                </c:pt>
                <c:pt idx="170">
                  <c:v>0.04</c:v>
                </c:pt>
                <c:pt idx="171">
                  <c:v>0.04</c:v>
                </c:pt>
                <c:pt idx="172">
                  <c:v>0.04</c:v>
                </c:pt>
                <c:pt idx="173">
                  <c:v>0.04</c:v>
                </c:pt>
                <c:pt idx="174">
                  <c:v>3.5000000000000003E-2</c:v>
                </c:pt>
                <c:pt idx="175">
                  <c:v>3.5000000000000003E-2</c:v>
                </c:pt>
                <c:pt idx="176">
                  <c:v>3.5000000000000003E-2</c:v>
                </c:pt>
                <c:pt idx="177">
                  <c:v>0.03</c:v>
                </c:pt>
                <c:pt idx="178">
                  <c:v>0.03</c:v>
                </c:pt>
                <c:pt idx="179">
                  <c:v>0.03</c:v>
                </c:pt>
                <c:pt idx="180">
                  <c:v>0.03</c:v>
                </c:pt>
                <c:pt idx="181">
                  <c:v>0.03</c:v>
                </c:pt>
                <c:pt idx="182">
                  <c:v>0.03</c:v>
                </c:pt>
                <c:pt idx="183">
                  <c:v>0.03</c:v>
                </c:pt>
                <c:pt idx="184">
                  <c:v>0.03</c:v>
                </c:pt>
                <c:pt idx="185">
                  <c:v>2.5000000000000001E-2</c:v>
                </c:pt>
                <c:pt idx="186">
                  <c:v>2.5000000000000001E-2</c:v>
                </c:pt>
                <c:pt idx="187">
                  <c:v>0.03</c:v>
                </c:pt>
                <c:pt idx="188">
                  <c:v>2.5000000000000001E-2</c:v>
                </c:pt>
                <c:pt idx="189">
                  <c:v>2.5000000000000001E-2</c:v>
                </c:pt>
                <c:pt idx="190">
                  <c:v>0.03</c:v>
                </c:pt>
                <c:pt idx="191">
                  <c:v>0.03</c:v>
                </c:pt>
                <c:pt idx="192">
                  <c:v>2.5000000000000001E-2</c:v>
                </c:pt>
                <c:pt idx="193">
                  <c:v>0.03</c:v>
                </c:pt>
                <c:pt idx="194">
                  <c:v>2.5000000000000001E-2</c:v>
                </c:pt>
                <c:pt idx="195">
                  <c:v>0.03</c:v>
                </c:pt>
                <c:pt idx="196">
                  <c:v>2.5000000000000001E-2</c:v>
                </c:pt>
                <c:pt idx="197">
                  <c:v>2.5000000000000001E-2</c:v>
                </c:pt>
                <c:pt idx="198">
                  <c:v>2.5000000000000001E-2</c:v>
                </c:pt>
                <c:pt idx="199">
                  <c:v>2.5000000000000001E-2</c:v>
                </c:pt>
                <c:pt idx="200">
                  <c:v>2.5000000000000001E-2</c:v>
                </c:pt>
                <c:pt idx="201">
                  <c:v>2.5000000000000001E-2</c:v>
                </c:pt>
                <c:pt idx="202">
                  <c:v>2.5000000000000001E-2</c:v>
                </c:pt>
                <c:pt idx="203">
                  <c:v>2.5000000000000001E-2</c:v>
                </c:pt>
                <c:pt idx="204">
                  <c:v>2.5000000000000001E-2</c:v>
                </c:pt>
                <c:pt idx="205">
                  <c:v>2.5000000000000001E-2</c:v>
                </c:pt>
                <c:pt idx="206">
                  <c:v>0.02</c:v>
                </c:pt>
                <c:pt idx="207">
                  <c:v>2.5000000000000001E-2</c:v>
                </c:pt>
                <c:pt idx="208">
                  <c:v>2.5000000000000001E-2</c:v>
                </c:pt>
                <c:pt idx="209">
                  <c:v>0.03</c:v>
                </c:pt>
                <c:pt idx="210">
                  <c:v>0.03</c:v>
                </c:pt>
                <c:pt idx="211">
                  <c:v>2.5000000000000001E-2</c:v>
                </c:pt>
                <c:pt idx="212">
                  <c:v>2.5000000000000001E-2</c:v>
                </c:pt>
                <c:pt idx="213">
                  <c:v>3.5000000000000003E-2</c:v>
                </c:pt>
                <c:pt idx="214">
                  <c:v>0.03</c:v>
                </c:pt>
                <c:pt idx="215">
                  <c:v>3.5000000000000003E-2</c:v>
                </c:pt>
                <c:pt idx="216">
                  <c:v>3.5000000000000003E-2</c:v>
                </c:pt>
                <c:pt idx="217">
                  <c:v>0.03</c:v>
                </c:pt>
                <c:pt idx="218">
                  <c:v>3.5000000000000003E-2</c:v>
                </c:pt>
                <c:pt idx="219">
                  <c:v>3.5000000000000003E-2</c:v>
                </c:pt>
                <c:pt idx="220">
                  <c:v>3.5000000000000003E-2</c:v>
                </c:pt>
                <c:pt idx="221">
                  <c:v>0.04</c:v>
                </c:pt>
                <c:pt idx="222">
                  <c:v>0.04</c:v>
                </c:pt>
                <c:pt idx="223">
                  <c:v>0.04</c:v>
                </c:pt>
                <c:pt idx="224">
                  <c:v>0.04</c:v>
                </c:pt>
                <c:pt idx="225">
                  <c:v>4.4999999999999998E-2</c:v>
                </c:pt>
                <c:pt idx="226">
                  <c:v>0.05</c:v>
                </c:pt>
                <c:pt idx="227">
                  <c:v>4.4999999999999998E-2</c:v>
                </c:pt>
                <c:pt idx="228">
                  <c:v>4.4999999999999998E-2</c:v>
                </c:pt>
                <c:pt idx="229">
                  <c:v>0.05</c:v>
                </c:pt>
                <c:pt idx="230">
                  <c:v>0.05</c:v>
                </c:pt>
                <c:pt idx="231">
                  <c:v>0.05</c:v>
                </c:pt>
                <c:pt idx="232">
                  <c:v>0.05</c:v>
                </c:pt>
                <c:pt idx="233">
                  <c:v>0.05</c:v>
                </c:pt>
                <c:pt idx="234">
                  <c:v>0.05</c:v>
                </c:pt>
                <c:pt idx="235">
                  <c:v>0.05</c:v>
                </c:pt>
                <c:pt idx="236">
                  <c:v>5.5E-2</c:v>
                </c:pt>
                <c:pt idx="237">
                  <c:v>5.5E-2</c:v>
                </c:pt>
                <c:pt idx="238">
                  <c:v>0.06</c:v>
                </c:pt>
                <c:pt idx="239">
                  <c:v>0.06</c:v>
                </c:pt>
                <c:pt idx="240">
                  <c:v>6.5000000000000002E-2</c:v>
                </c:pt>
                <c:pt idx="241">
                  <c:v>0.08</c:v>
                </c:pt>
                <c:pt idx="242">
                  <c:v>7.4999999999999997E-2</c:v>
                </c:pt>
                <c:pt idx="243">
                  <c:v>6.5000000000000002E-2</c:v>
                </c:pt>
                <c:pt idx="244">
                  <c:v>6.5000000000000002E-2</c:v>
                </c:pt>
                <c:pt idx="245">
                  <c:v>0.06</c:v>
                </c:pt>
                <c:pt idx="246">
                  <c:v>6.5000000000000002E-2</c:v>
                </c:pt>
                <c:pt idx="247">
                  <c:v>6.5000000000000002E-2</c:v>
                </c:pt>
                <c:pt idx="248">
                  <c:v>6.5000000000000002E-2</c:v>
                </c:pt>
                <c:pt idx="249">
                  <c:v>7.0000000000000007E-2</c:v>
                </c:pt>
                <c:pt idx="250">
                  <c:v>7.0000000000000007E-2</c:v>
                </c:pt>
                <c:pt idx="251">
                  <c:v>7.0000000000000007E-2</c:v>
                </c:pt>
              </c:numCache>
            </c:numRef>
          </c:val>
          <c:smooth val="0"/>
          <c:extLst>
            <c:ext xmlns:c16="http://schemas.microsoft.com/office/drawing/2014/chart" uri="{C3380CC4-5D6E-409C-BE32-E72D297353CC}">
              <c16:uniqueId val="{00000000-BEBA-4DBF-A134-EE006AF73B42}"/>
            </c:ext>
          </c:extLst>
        </c:ser>
        <c:dLbls>
          <c:showLegendKey val="0"/>
          <c:showVal val="0"/>
          <c:showCatName val="0"/>
          <c:showSerName val="0"/>
          <c:showPercent val="0"/>
          <c:showBubbleSize val="0"/>
        </c:dLbls>
        <c:smooth val="0"/>
        <c:axId val="517630704"/>
        <c:axId val="1"/>
      </c:lineChart>
      <c:dateAx>
        <c:axId val="517630704"/>
        <c:scaling>
          <c:orientation val="minMax"/>
        </c:scaling>
        <c:delete val="0"/>
        <c:axPos val="b"/>
        <c:numFmt formatCode="[$-1009]d/mmm/yy;@" sourceLinked="0"/>
        <c:majorTickMark val="out"/>
        <c:minorTickMark val="none"/>
        <c:tickLblPos val="low"/>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30"/>
        <c:majorTimeUnit val="days"/>
        <c:minorUnit val="7"/>
        <c:minorTimeUnit val="days"/>
      </c:dateAx>
      <c:valAx>
        <c:axId val="1"/>
        <c:scaling>
          <c:orientation val="minMax"/>
          <c:max val="0.1"/>
          <c:min val="0"/>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17630704"/>
        <c:crosses val="autoZero"/>
        <c:crossBetween val="between"/>
        <c:majorUnit val="2.0000000000000004E-2"/>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E7-493A-AA83-9B8CEB701B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E7-493A-AA83-9B8CEB701B2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E7-493A-AA83-9B8CEB701B2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AE7-493A-AA83-9B8CEB701B2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AE7-493A-AA83-9B8CEB701B2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AE7-493A-AA83-9B8CEB701B27}"/>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'Pre Financing'!$O$24:$O$29</c:f>
              <c:strCache>
                <c:ptCount val="6"/>
                <c:pt idx="0">
                  <c:v>Bitove</c:v>
                </c:pt>
                <c:pt idx="2">
                  <c:v>Tevir</c:v>
                </c:pt>
                <c:pt idx="3">
                  <c:v>Playtech</c:v>
                </c:pt>
                <c:pt idx="4">
                  <c:v>Directors &amp; Senior Officers</c:v>
                </c:pt>
                <c:pt idx="5">
                  <c:v>Other Shareholders</c:v>
                </c:pt>
              </c:strCache>
            </c:strRef>
          </c:cat>
          <c:val>
            <c:numRef>
              <c:f>'Pre Financing'!$P$24:$P$29</c:f>
              <c:numCache>
                <c:formatCode>General</c:formatCode>
                <c:ptCount val="6"/>
                <c:pt idx="0" formatCode="0.0%">
                  <c:v>0.17498102942498153</c:v>
                </c:pt>
                <c:pt idx="2" formatCode="0.0%">
                  <c:v>0.12248885215826384</c:v>
                </c:pt>
                <c:pt idx="3" formatCode="0.0%">
                  <c:v>0.25792287800245173</c:v>
                </c:pt>
                <c:pt idx="4" formatCode="0.0%">
                  <c:v>0.10214768258836135</c:v>
                </c:pt>
                <c:pt idx="5" formatCode="0.0%">
                  <c:v>0.34245955782594156</c:v>
                </c:pt>
              </c:numCache>
            </c:numRef>
          </c:val>
          <c:extLst>
            <c:ext xmlns:c16="http://schemas.microsoft.com/office/drawing/2014/chart" uri="{C3380CC4-5D6E-409C-BE32-E72D297353CC}">
              <c16:uniqueId val="{0000000C-FAE7-493A-AA83-9B8CEB701B2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r>
              <a:rPr lang="en-CA" sz="1600" b="1">
                <a:solidFill>
                  <a:srgbClr val="0B2A49"/>
                </a:solidFill>
              </a:rPr>
              <a:t>Twelve Months</a:t>
            </a:r>
          </a:p>
          <a:p>
            <a:pPr>
              <a:defRPr sz="1600">
                <a:solidFill>
                  <a:srgbClr val="0B2A49"/>
                </a:solidFill>
              </a:defRPr>
            </a:pPr>
            <a:r>
              <a:rPr lang="en-CA" sz="1600">
                <a:solidFill>
                  <a:srgbClr val="0B2A49"/>
                </a:solidFill>
              </a:rPr>
              <a:t>C$ Millions</a:t>
            </a:r>
          </a:p>
        </c:rich>
      </c:tx>
      <c:layout>
        <c:manualLayout>
          <c:xMode val="edge"/>
          <c:yMode val="edge"/>
          <c:x val="0.36645065758696299"/>
          <c:y val="0.15832072466369757"/>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307692307692E-2"/>
          <c:y val="0.23019220943056967"/>
          <c:w val="0.94711538461538458"/>
          <c:h val="0.67602773490829926"/>
        </c:manualLayout>
      </c:layout>
      <c:barChart>
        <c:barDir val="col"/>
        <c:grouping val="clustered"/>
        <c:varyColors val="0"/>
        <c:ser>
          <c:idx val="0"/>
          <c:order val="0"/>
          <c:tx>
            <c:strRef>
              <c:f>Sheet1!$B$1</c:f>
              <c:strCache>
                <c:ptCount val="1"/>
                <c:pt idx="0">
                  <c:v>Total Wagers</c:v>
                </c:pt>
              </c:strCache>
            </c:strRef>
          </c:tx>
          <c:spPr>
            <a:gradFill>
              <a:gsLst>
                <a:gs pos="0">
                  <a:schemeClr val="accent1"/>
                </a:gs>
                <a:gs pos="100000">
                  <a:schemeClr val="accent1">
                    <a:lumMod val="84000"/>
                  </a:schemeClr>
                </a:gs>
              </a:gsLst>
              <a:lin ang="5400000" scaled="1"/>
            </a:gra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0-9478-434A-BB43-2FEAFF362C39}"/>
              </c:ext>
            </c:extLst>
          </c:dPt>
          <c:dLbls>
            <c:numFmt formatCode="#,##0" sourceLinked="0"/>
            <c:spPr>
              <a:noFill/>
              <a:ln>
                <a:noFill/>
              </a:ln>
              <a:effectLst/>
            </c:spPr>
            <c:txPr>
              <a:bodyPr rot="0" spcFirstLastPara="1" vertOverflow="ellipsis" vert="horz" wrap="square" anchor="ctr" anchorCtr="1"/>
              <a:lstStyle/>
              <a:p>
                <a:pPr>
                  <a:defRPr sz="1330" b="1" i="0" u="none" strike="noStrike" kern="1200" baseline="0">
                    <a:solidFill>
                      <a:schemeClr val="lt1"/>
                    </a:solidFill>
                    <a:latin typeface="Montserrat" panose="00000500000000000000" pitchFamily="50"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Sheet1!$A$2:$A$3</c:f>
              <c:numCache>
                <c:formatCode>General</c:formatCode>
                <c:ptCount val="2"/>
                <c:pt idx="0">
                  <c:v>2023</c:v>
                </c:pt>
                <c:pt idx="1">
                  <c:v>2024</c:v>
                </c:pt>
              </c:numCache>
            </c:numRef>
          </c:cat>
          <c:val>
            <c:numRef>
              <c:f>Sheet1!$B$2:$B$3</c:f>
              <c:numCache>
                <c:formatCode>General</c:formatCode>
                <c:ptCount val="2"/>
                <c:pt idx="0">
                  <c:v>648.79999999999995</c:v>
                </c:pt>
                <c:pt idx="1">
                  <c:v>980</c:v>
                </c:pt>
              </c:numCache>
            </c:numRef>
          </c:val>
          <c:extLst>
            <c:ext xmlns:c16="http://schemas.microsoft.com/office/drawing/2014/chart" uri="{C3380CC4-5D6E-409C-BE32-E72D297353CC}">
              <c16:uniqueId val="{00000000-6B02-4556-988F-6F1E48234CC9}"/>
            </c:ext>
          </c:extLst>
        </c:ser>
        <c:dLbls>
          <c:dLblPos val="inEnd"/>
          <c:showLegendKey val="0"/>
          <c:showVal val="1"/>
          <c:showCatName val="0"/>
          <c:showSerName val="0"/>
          <c:showPercent val="0"/>
          <c:showBubbleSize val="0"/>
        </c:dLbls>
        <c:gapWidth val="41"/>
        <c:axId val="725647112"/>
        <c:axId val="725648912"/>
      </c:barChart>
      <c:catAx>
        <c:axId val="725647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none"/>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ontserrat" panose="00000500000000000000" pitchFamily="50"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r>
              <a:rPr lang="en-CA" sz="1600" b="1">
                <a:solidFill>
                  <a:srgbClr val="0B2A49"/>
                </a:solidFill>
                <a:latin typeface="Montserrat" panose="00000500000000000000" pitchFamily="50" charset="0"/>
              </a:rPr>
              <a:t>Fourth Quarter</a:t>
            </a:r>
          </a:p>
          <a:p>
            <a:pPr>
              <a:defRPr sz="1600">
                <a:solidFill>
                  <a:srgbClr val="0B2A49"/>
                </a:solidFill>
                <a:latin typeface="Montserrat" panose="00000500000000000000" pitchFamily="50" charset="0"/>
              </a:defRPr>
            </a:pPr>
            <a:r>
              <a:rPr lang="en-CA" sz="1600">
                <a:solidFill>
                  <a:srgbClr val="0B2A49"/>
                </a:solidFill>
                <a:latin typeface="Montserrat" panose="00000500000000000000" pitchFamily="50" charset="0"/>
              </a:rPr>
              <a:t>C$ Millions</a:t>
            </a:r>
          </a:p>
        </c:rich>
      </c:tx>
      <c:layout>
        <c:manualLayout>
          <c:xMode val="edge"/>
          <c:yMode val="edge"/>
          <c:x val="0.27693755220638555"/>
          <c:y val="0.19660466114828554"/>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307692307692E-2"/>
          <c:y val="0.51285452953463717"/>
          <c:w val="0.94711538461538458"/>
          <c:h val="0.39336541480423182"/>
        </c:manualLayout>
      </c:layout>
      <c:barChart>
        <c:barDir val="col"/>
        <c:grouping val="clustered"/>
        <c:varyColors val="0"/>
        <c:ser>
          <c:idx val="0"/>
          <c:order val="0"/>
          <c:tx>
            <c:strRef>
              <c:f>Sheet1!$B$1</c:f>
              <c:strCache>
                <c:ptCount val="1"/>
                <c:pt idx="0">
                  <c:v>Total Wagers</c:v>
                </c:pt>
              </c:strCache>
            </c:strRef>
          </c:tx>
          <c:spPr>
            <a:gradFill>
              <a:gsLst>
                <a:gs pos="0">
                  <a:schemeClr val="accent1"/>
                </a:gs>
                <a:gs pos="100000">
                  <a:schemeClr val="accent1">
                    <a:lumMod val="84000"/>
                  </a:schemeClr>
                </a:gs>
              </a:gsLst>
              <a:lin ang="5400000" scaled="1"/>
            </a:gra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B3C2-4534-ABBA-CE3587EA78A2}"/>
              </c:ext>
            </c:extLst>
          </c:dPt>
          <c:dLbls>
            <c:dLbl>
              <c:idx val="0"/>
              <c:layout>
                <c:manualLayout>
                  <c:x val="2.9933232393131014E-3"/>
                  <c:y val="5.6967718865371483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C2-4534-ABBA-CE3587EA78A2}"/>
                </c:ext>
              </c:extLst>
            </c:dLbl>
            <c:dLbl>
              <c:idx val="1"/>
              <c:layout>
                <c:manualLayout>
                  <c:x val="2.9933232393131288E-3"/>
                  <c:y val="5.565373218828455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B3C2-4534-ABBA-CE3587EA78A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rgbClr val="0B2A49"/>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2023</c:v>
                </c:pt>
                <c:pt idx="1">
                  <c:v>2024</c:v>
                </c:pt>
              </c:numCache>
            </c:numRef>
          </c:cat>
          <c:val>
            <c:numRef>
              <c:f>Sheet1!$B$2:$B$3</c:f>
              <c:numCache>
                <c:formatCode>General</c:formatCode>
                <c:ptCount val="2"/>
                <c:pt idx="0">
                  <c:v>213.3</c:v>
                </c:pt>
                <c:pt idx="1">
                  <c:v>303</c:v>
                </c:pt>
              </c:numCache>
            </c:numRef>
          </c:val>
          <c:extLst>
            <c:ext xmlns:c16="http://schemas.microsoft.com/office/drawing/2014/chart" uri="{C3380CC4-5D6E-409C-BE32-E72D297353CC}">
              <c16:uniqueId val="{00000003-B3C2-4534-ABBA-CE3587EA78A2}"/>
            </c:ext>
          </c:extLst>
        </c:ser>
        <c:dLbls>
          <c:dLblPos val="inEnd"/>
          <c:showLegendKey val="0"/>
          <c:showVal val="1"/>
          <c:showCatName val="0"/>
          <c:showSerName val="0"/>
          <c:showPercent val="0"/>
          <c:showBubbleSize val="0"/>
        </c:dLbls>
        <c:gapWidth val="41"/>
        <c:axId val="725647112"/>
        <c:axId val="725648912"/>
      </c:barChart>
      <c:catAx>
        <c:axId val="725647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none"/>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r>
              <a:rPr lang="en-CA" sz="1600" b="1">
                <a:solidFill>
                  <a:srgbClr val="0B2A49"/>
                </a:solidFill>
              </a:rPr>
              <a:t>Twelve Months</a:t>
            </a:r>
          </a:p>
          <a:p>
            <a:pPr>
              <a:defRPr sz="1600">
                <a:solidFill>
                  <a:srgbClr val="0B2A49"/>
                </a:solidFill>
              </a:defRPr>
            </a:pPr>
            <a:r>
              <a:rPr lang="en-CA" sz="1600">
                <a:solidFill>
                  <a:srgbClr val="0B2A49"/>
                </a:solidFill>
              </a:rPr>
              <a:t>C$ Millions</a:t>
            </a:r>
          </a:p>
        </c:rich>
      </c:tx>
      <c:layout>
        <c:manualLayout>
          <c:xMode val="edge"/>
          <c:yMode val="edge"/>
          <c:x val="0.3503059111637235"/>
          <c:y val="0"/>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307692307692E-2"/>
          <c:y val="6.873622541152094E-2"/>
          <c:w val="0.94711538461538458"/>
          <c:h val="0.85050975984491939"/>
        </c:manualLayout>
      </c:layout>
      <c:barChart>
        <c:barDir val="col"/>
        <c:grouping val="clustered"/>
        <c:varyColors val="0"/>
        <c:ser>
          <c:idx val="0"/>
          <c:order val="0"/>
          <c:tx>
            <c:strRef>
              <c:f>Sheet1!$B$1</c:f>
              <c:strCache>
                <c:ptCount val="1"/>
                <c:pt idx="0">
                  <c:v>Total Wagers</c:v>
                </c:pt>
              </c:strCache>
            </c:strRef>
          </c:tx>
          <c:spPr>
            <a:gradFill>
              <a:gsLst>
                <a:gs pos="0">
                  <a:schemeClr val="accent1"/>
                </a:gs>
                <a:gs pos="100000">
                  <a:schemeClr val="accent1">
                    <a:lumMod val="84000"/>
                  </a:schemeClr>
                </a:gs>
              </a:gsLst>
              <a:lin ang="5400000" scaled="1"/>
            </a:gra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0-9478-434A-BB43-2FEAFF362C39}"/>
              </c:ext>
            </c:extLst>
          </c:dPt>
          <c:dLbls>
            <c:numFmt formatCode="#,##0.0" sourceLinked="0"/>
            <c:spPr>
              <a:noFill/>
              <a:ln>
                <a:noFill/>
              </a:ln>
              <a:effectLst/>
            </c:spPr>
            <c:txPr>
              <a:bodyPr rot="0" spcFirstLastPara="1" vertOverflow="ellipsis" vert="horz" wrap="square" anchor="ctr" anchorCtr="1"/>
              <a:lstStyle/>
              <a:p>
                <a:pPr>
                  <a:defRPr sz="1330" b="1" i="0" u="none" strike="noStrike" kern="1200" baseline="0">
                    <a:solidFill>
                      <a:schemeClr val="lt1"/>
                    </a:solidFill>
                    <a:latin typeface="Montserrat" panose="00000500000000000000" pitchFamily="50"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Sheet1!$A$2:$A$3</c:f>
              <c:numCache>
                <c:formatCode>General</c:formatCode>
                <c:ptCount val="2"/>
                <c:pt idx="0">
                  <c:v>2023</c:v>
                </c:pt>
                <c:pt idx="1">
                  <c:v>2024</c:v>
                </c:pt>
              </c:numCache>
            </c:numRef>
          </c:cat>
          <c:val>
            <c:numRef>
              <c:f>Sheet1!$B$2:$B$3</c:f>
              <c:numCache>
                <c:formatCode>General</c:formatCode>
                <c:ptCount val="2"/>
                <c:pt idx="0">
                  <c:v>19.399999999999999</c:v>
                </c:pt>
                <c:pt idx="1">
                  <c:v>29.7</c:v>
                </c:pt>
              </c:numCache>
            </c:numRef>
          </c:val>
          <c:extLst>
            <c:ext xmlns:c16="http://schemas.microsoft.com/office/drawing/2014/chart" uri="{C3380CC4-5D6E-409C-BE32-E72D297353CC}">
              <c16:uniqueId val="{00000000-6B02-4556-988F-6F1E48234CC9}"/>
            </c:ext>
          </c:extLst>
        </c:ser>
        <c:dLbls>
          <c:dLblPos val="inEnd"/>
          <c:showLegendKey val="0"/>
          <c:showVal val="1"/>
          <c:showCatName val="0"/>
          <c:showSerName val="0"/>
          <c:showPercent val="0"/>
          <c:showBubbleSize val="0"/>
        </c:dLbls>
        <c:gapWidth val="41"/>
        <c:axId val="725647112"/>
        <c:axId val="725648912"/>
      </c:barChart>
      <c:catAx>
        <c:axId val="725647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none"/>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ontserrat" panose="00000500000000000000" pitchFamily="50"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r>
              <a:rPr lang="en-CA" sz="1600" b="1">
                <a:solidFill>
                  <a:srgbClr val="0B2A49"/>
                </a:solidFill>
              </a:rPr>
              <a:t>Fourth Quarter</a:t>
            </a:r>
          </a:p>
          <a:p>
            <a:pPr>
              <a:defRPr sz="1600">
                <a:solidFill>
                  <a:srgbClr val="0B2A49"/>
                </a:solidFill>
              </a:defRPr>
            </a:pPr>
            <a:r>
              <a:rPr lang="en-CA" sz="1600">
                <a:solidFill>
                  <a:srgbClr val="0B2A49"/>
                </a:solidFill>
              </a:rPr>
              <a:t>C$ Millions</a:t>
            </a:r>
          </a:p>
        </c:rich>
      </c:tx>
      <c:layout>
        <c:manualLayout>
          <c:xMode val="edge"/>
          <c:yMode val="edge"/>
          <c:x val="0.2705750173905615"/>
          <c:y val="0.11956490613095731"/>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B2A49"/>
              </a:solidFill>
              <a:effectLst/>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307692307692E-2"/>
          <c:y val="0.38256258818794436"/>
          <c:w val="0.94711538461538458"/>
          <c:h val="0.53611209288404438"/>
        </c:manualLayout>
      </c:layout>
      <c:barChart>
        <c:barDir val="col"/>
        <c:grouping val="clustered"/>
        <c:varyColors val="0"/>
        <c:ser>
          <c:idx val="0"/>
          <c:order val="0"/>
          <c:tx>
            <c:strRef>
              <c:f>Sheet1!$B$1</c:f>
              <c:strCache>
                <c:ptCount val="1"/>
                <c:pt idx="0">
                  <c:v>Revenue</c:v>
                </c:pt>
              </c:strCache>
            </c:strRef>
          </c:tx>
          <c:spPr>
            <a:gradFill>
              <a:gsLst>
                <a:gs pos="0">
                  <a:schemeClr val="accent1"/>
                </a:gs>
                <a:gs pos="100000">
                  <a:schemeClr val="accent1">
                    <a:lumMod val="84000"/>
                  </a:schemeClr>
                </a:gs>
              </a:gsLst>
              <a:lin ang="5400000" scaled="1"/>
            </a:gra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6E40-4483-895D-2D3F314ECA23}"/>
              </c:ext>
            </c:extLst>
          </c:dPt>
          <c:dLbls>
            <c:numFmt formatCode="#,##0.0" sourceLinked="0"/>
            <c:spPr>
              <a:noFill/>
              <a:ln>
                <a:noFill/>
              </a:ln>
              <a:effectLst/>
            </c:spPr>
            <c:txPr>
              <a:bodyPr rot="0" spcFirstLastPara="1" vertOverflow="ellipsis" vert="horz" wrap="square" anchor="ctr" anchorCtr="1"/>
              <a:lstStyle/>
              <a:p>
                <a:pPr>
                  <a:defRPr sz="1330" b="1" i="0" u="none" strike="noStrike" kern="1200" baseline="0">
                    <a:solidFill>
                      <a:schemeClr val="lt1"/>
                    </a:solidFill>
                    <a:latin typeface="Montserrat" panose="00000500000000000000" pitchFamily="50"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Sheet1!$A$2:$A$3</c:f>
              <c:numCache>
                <c:formatCode>General</c:formatCode>
                <c:ptCount val="2"/>
                <c:pt idx="0">
                  <c:v>2023</c:v>
                </c:pt>
                <c:pt idx="1">
                  <c:v>2024</c:v>
                </c:pt>
              </c:numCache>
            </c:numRef>
          </c:cat>
          <c:val>
            <c:numRef>
              <c:f>Sheet1!$B$2:$B$3</c:f>
              <c:numCache>
                <c:formatCode>General</c:formatCode>
                <c:ptCount val="2"/>
                <c:pt idx="0">
                  <c:v>6.5</c:v>
                </c:pt>
                <c:pt idx="1">
                  <c:v>9.6</c:v>
                </c:pt>
              </c:numCache>
            </c:numRef>
          </c:val>
          <c:extLst>
            <c:ext xmlns:c16="http://schemas.microsoft.com/office/drawing/2014/chart" uri="{C3380CC4-5D6E-409C-BE32-E72D297353CC}">
              <c16:uniqueId val="{00000002-6E40-4483-895D-2D3F314ECA23}"/>
            </c:ext>
          </c:extLst>
        </c:ser>
        <c:dLbls>
          <c:dLblPos val="inEnd"/>
          <c:showLegendKey val="0"/>
          <c:showVal val="1"/>
          <c:showCatName val="0"/>
          <c:showSerName val="0"/>
          <c:showPercent val="0"/>
          <c:showBubbleSize val="0"/>
        </c:dLbls>
        <c:gapWidth val="41"/>
        <c:axId val="725647112"/>
        <c:axId val="725648912"/>
      </c:barChart>
      <c:catAx>
        <c:axId val="725647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none"/>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ontserrat" panose="00000500000000000000" pitchFamily="50"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B2A49"/>
                </a:solidFill>
                <a:latin typeface="Montserrat" panose="00000500000000000000" pitchFamily="50" charset="0"/>
                <a:ea typeface="+mn-ea"/>
                <a:cs typeface="+mn-cs"/>
              </a:defRPr>
            </a:pPr>
            <a:r>
              <a:rPr lang="en-CA" sz="1600" b="1">
                <a:solidFill>
                  <a:srgbClr val="0B2A49"/>
                </a:solidFill>
              </a:rPr>
              <a:t>Twelve Months</a:t>
            </a:r>
          </a:p>
          <a:p>
            <a:pPr>
              <a:defRPr sz="1600">
                <a:solidFill>
                  <a:srgbClr val="0B2A49"/>
                </a:solidFill>
              </a:defRPr>
            </a:pPr>
            <a:r>
              <a:rPr lang="en-CA" sz="1600">
                <a:solidFill>
                  <a:srgbClr val="0B2A49"/>
                </a:solidFill>
              </a:rPr>
              <a:t>C$ Millions</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0B2A49"/>
              </a:solidFill>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297913539418E-2"/>
          <c:y val="0.17914552704904016"/>
          <c:w val="0.94711538461538458"/>
          <c:h val="0.71861825946640367"/>
        </c:manualLayout>
      </c:layout>
      <c:barChart>
        <c:barDir val="col"/>
        <c:grouping val="clustered"/>
        <c:varyColors val="0"/>
        <c:ser>
          <c:idx val="0"/>
          <c:order val="0"/>
          <c:tx>
            <c:strRef>
              <c:f>Sheet1!$B$1</c:f>
              <c:strCache>
                <c:ptCount val="1"/>
                <c:pt idx="0">
                  <c:v>Gross Margin</c:v>
                </c:pt>
              </c:strCache>
            </c:strRef>
          </c:tx>
          <c:spPr>
            <a:solidFill>
              <a:srgbClr val="183362"/>
            </a:solidFill>
            <a:ln>
              <a:solidFill>
                <a:schemeClr val="tx1">
                  <a:lumMod val="50000"/>
                  <a:lumOff val="50000"/>
                </a:schemeClr>
              </a:solid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0-9478-434A-BB43-2FEAFF362C39}"/>
              </c:ext>
            </c:extLst>
          </c:dPt>
          <c:dLbls>
            <c:dLbl>
              <c:idx val="0"/>
              <c:layout>
                <c:manualLayout>
                  <c:x val="9.686847853943692E-3"/>
                  <c:y val="0.1142092835660635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78-434A-BB43-2FEAFF362C39}"/>
                </c:ext>
              </c:extLst>
            </c:dLbl>
            <c:dLbl>
              <c:idx val="1"/>
              <c:layout>
                <c:manualLayout>
                  <c:x val="-3.2289492846478969E-3"/>
                  <c:y val="0.11420928356606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88-4217-9C8C-2F743B05477B}"/>
                </c:ext>
              </c:extLst>
            </c:dLbl>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General</c:formatCode>
                <c:ptCount val="2"/>
                <c:pt idx="0">
                  <c:v>7.1</c:v>
                </c:pt>
                <c:pt idx="1">
                  <c:v>12.5</c:v>
                </c:pt>
              </c:numCache>
            </c:numRef>
          </c:val>
          <c:extLst>
            <c:ext xmlns:c16="http://schemas.microsoft.com/office/drawing/2014/chart" uri="{C3380CC4-5D6E-409C-BE32-E72D297353CC}">
              <c16:uniqueId val="{00000000-6B02-4556-988F-6F1E48234CC9}"/>
            </c:ext>
          </c:extLst>
        </c:ser>
        <c:dLbls>
          <c:dLblPos val="outEnd"/>
          <c:showLegendKey val="0"/>
          <c:showVal val="1"/>
          <c:showCatName val="0"/>
          <c:showSerName val="0"/>
          <c:showPercent val="0"/>
          <c:showBubbleSize val="0"/>
        </c:dLbls>
        <c:gapWidth val="60"/>
        <c:overlap val="10"/>
        <c:axId val="725647112"/>
        <c:axId val="725648912"/>
      </c:barChart>
      <c:catAx>
        <c:axId val="72564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in"/>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pitchFamily="50"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B2A49"/>
                </a:solidFill>
                <a:latin typeface="Montserrat" panose="00000500000000000000" pitchFamily="50" charset="0"/>
                <a:ea typeface="+mn-ea"/>
                <a:cs typeface="+mn-cs"/>
              </a:defRPr>
            </a:pPr>
            <a:r>
              <a:rPr lang="en-CA" sz="1600" b="1">
                <a:solidFill>
                  <a:srgbClr val="0B2A49"/>
                </a:solidFill>
              </a:rPr>
              <a:t>Fourth Quarter</a:t>
            </a:r>
          </a:p>
          <a:p>
            <a:pPr>
              <a:defRPr sz="1600">
                <a:solidFill>
                  <a:srgbClr val="0B2A49"/>
                </a:solidFill>
              </a:defRPr>
            </a:pPr>
            <a:r>
              <a:rPr lang="en-CA" sz="1600">
                <a:solidFill>
                  <a:srgbClr val="0B2A49"/>
                </a:solidFill>
              </a:rPr>
              <a:t>C$ Millions</a:t>
            </a:r>
          </a:p>
        </c:rich>
      </c:tx>
      <c:layout>
        <c:manualLayout>
          <c:xMode val="edge"/>
          <c:yMode val="edge"/>
          <c:x val="0.2770329159598573"/>
          <c:y val="8.884633385280844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0B2A49"/>
              </a:solidFill>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297913539418E-2"/>
          <c:y val="0.3881192630278224"/>
          <c:w val="0.94711538461538458"/>
          <c:h val="0.47241717761081714"/>
        </c:manualLayout>
      </c:layout>
      <c:barChart>
        <c:barDir val="col"/>
        <c:grouping val="clustered"/>
        <c:varyColors val="0"/>
        <c:ser>
          <c:idx val="0"/>
          <c:order val="0"/>
          <c:tx>
            <c:strRef>
              <c:f>Sheet1!$B$1</c:f>
              <c:strCache>
                <c:ptCount val="1"/>
                <c:pt idx="0">
                  <c:v>Gross Margin</c:v>
                </c:pt>
              </c:strCache>
            </c:strRef>
          </c:tx>
          <c:spPr>
            <a:solidFill>
              <a:srgbClr val="183362">
                <a:alpha val="99000"/>
              </a:srgbClr>
            </a:solidFill>
            <a:ln>
              <a:solidFill>
                <a:schemeClr val="tx1">
                  <a:lumMod val="50000"/>
                  <a:lumOff val="50000"/>
                </a:schemeClr>
              </a:solidFill>
            </a:ln>
            <a:effectLst/>
          </c:spPr>
          <c:invertIfNegative val="0"/>
          <c:dPt>
            <c:idx val="0"/>
            <c:invertIfNegative val="0"/>
            <c:bubble3D val="0"/>
            <c:spPr>
              <a:solidFill>
                <a:schemeClr val="tx2">
                  <a:alpha val="99000"/>
                </a:schemeClr>
              </a:solidFill>
              <a:ln>
                <a:noFill/>
              </a:ln>
              <a:effectLst/>
            </c:spPr>
            <c:extLst>
              <c:ext xmlns:c16="http://schemas.microsoft.com/office/drawing/2014/chart" uri="{C3380CC4-5D6E-409C-BE32-E72D297353CC}">
                <c16:uniqueId val="{00000001-6E40-4483-895D-2D3F314ECA23}"/>
              </c:ext>
            </c:extLst>
          </c:dPt>
          <c:dLbls>
            <c:dLbl>
              <c:idx val="0"/>
              <c:layout>
                <c:manualLayout>
                  <c:x val="6.4578985692957643E-3"/>
                  <c:y val="0.1027883552094571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40-4483-895D-2D3F314ECA23}"/>
                </c:ext>
              </c:extLst>
            </c:dLbl>
            <c:dLbl>
              <c:idx val="1"/>
              <c:layout>
                <c:manualLayout>
                  <c:x val="9.686847853943692E-3"/>
                  <c:y val="0.1104023074471946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3A-40B4-BEA5-4BCB33F1A308}"/>
                </c:ext>
              </c:extLst>
            </c:dLbl>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General</c:formatCode>
                <c:ptCount val="2"/>
                <c:pt idx="0">
                  <c:v>2.5</c:v>
                </c:pt>
                <c:pt idx="1">
                  <c:v>4.4000000000000004</c:v>
                </c:pt>
              </c:numCache>
            </c:numRef>
          </c:val>
          <c:extLst>
            <c:ext xmlns:c16="http://schemas.microsoft.com/office/drawing/2014/chart" uri="{C3380CC4-5D6E-409C-BE32-E72D297353CC}">
              <c16:uniqueId val="{00000002-6E40-4483-895D-2D3F314ECA23}"/>
            </c:ext>
          </c:extLst>
        </c:ser>
        <c:dLbls>
          <c:dLblPos val="outEnd"/>
          <c:showLegendKey val="0"/>
          <c:showVal val="1"/>
          <c:showCatName val="0"/>
          <c:showSerName val="0"/>
          <c:showPercent val="0"/>
          <c:showBubbleSize val="0"/>
        </c:dLbls>
        <c:gapWidth val="60"/>
        <c:overlap val="10"/>
        <c:axId val="725647112"/>
        <c:axId val="725648912"/>
      </c:barChart>
      <c:catAx>
        <c:axId val="72564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in"/>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pitchFamily="50"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600" b="0" i="0" u="none" strike="noStrike" kern="1200" spc="0" baseline="0">
                <a:solidFill>
                  <a:srgbClr val="0B2A49"/>
                </a:solidFill>
                <a:latin typeface="Montserrat" panose="00000500000000000000" pitchFamily="50" charset="0"/>
                <a:ea typeface="+mn-ea"/>
                <a:cs typeface="+mn-cs"/>
              </a:defRPr>
            </a:pPr>
            <a:r>
              <a:rPr lang="en-US" sz="1600" b="1">
                <a:solidFill>
                  <a:srgbClr val="0B2A49"/>
                </a:solidFill>
              </a:rPr>
              <a:t>Revenue</a:t>
            </a:r>
          </a:p>
          <a:p>
            <a:pPr algn="ctr" rtl="0">
              <a:defRPr sz="1600">
                <a:solidFill>
                  <a:srgbClr val="0B2A49"/>
                </a:solidFill>
              </a:defRPr>
            </a:pPr>
            <a:r>
              <a:rPr lang="en-CA" sz="1600">
                <a:solidFill>
                  <a:srgbClr val="0B2A49"/>
                </a:solidFill>
              </a:rPr>
              <a:t>C$ Millions</a:t>
            </a:r>
          </a:p>
        </c:rich>
      </c:tx>
      <c:overlay val="0"/>
      <c:spPr>
        <a:noFill/>
        <a:ln>
          <a:noFill/>
        </a:ln>
        <a:effectLst/>
      </c:spPr>
      <c:txPr>
        <a:bodyPr rot="0" spcFirstLastPara="1" vertOverflow="ellipsis" vert="horz" wrap="square" anchor="ctr" anchorCtr="1"/>
        <a:lstStyle/>
        <a:p>
          <a:pPr algn="ctr" rtl="0">
            <a:defRPr sz="1600" b="0" i="0" u="none" strike="noStrike" kern="1200" spc="0" baseline="0">
              <a:solidFill>
                <a:srgbClr val="0B2A49"/>
              </a:solidFill>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307692307692E-2"/>
          <c:y val="0.21454258331351719"/>
          <c:w val="0.94711538461538458"/>
          <c:h val="0.69712151653452614"/>
        </c:manualLayout>
      </c:layout>
      <c:barChart>
        <c:barDir val="col"/>
        <c:grouping val="clustered"/>
        <c:varyColors val="0"/>
        <c:ser>
          <c:idx val="0"/>
          <c:order val="0"/>
          <c:tx>
            <c:strRef>
              <c:f>Sheet1!$B$1</c:f>
              <c:strCache>
                <c:ptCount val="1"/>
                <c:pt idx="0">
                  <c:v>Revenue</c:v>
                </c:pt>
              </c:strCache>
            </c:strRef>
          </c:tx>
          <c:spPr>
            <a:solidFill>
              <a:srgbClr val="18336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Q2-22</c:v>
                </c:pt>
                <c:pt idx="1">
                  <c:v>Q3-22</c:v>
                </c:pt>
                <c:pt idx="2">
                  <c:v>Q4-22</c:v>
                </c:pt>
                <c:pt idx="3">
                  <c:v>Q1-23</c:v>
                </c:pt>
                <c:pt idx="4">
                  <c:v>Q2-23</c:v>
                </c:pt>
                <c:pt idx="5">
                  <c:v>Q3-23</c:v>
                </c:pt>
                <c:pt idx="6">
                  <c:v>Q4-23</c:v>
                </c:pt>
                <c:pt idx="7">
                  <c:v>Q1-24</c:v>
                </c:pt>
                <c:pt idx="8">
                  <c:v>Q2-24</c:v>
                </c:pt>
                <c:pt idx="9">
                  <c:v>Q3-24</c:v>
                </c:pt>
                <c:pt idx="10">
                  <c:v>Q4-24</c:v>
                </c:pt>
              </c:strCache>
            </c:strRef>
          </c:cat>
          <c:val>
            <c:numRef>
              <c:f>Sheet1!$B$2:$B$12</c:f>
              <c:numCache>
                <c:formatCode>General</c:formatCode>
                <c:ptCount val="11"/>
                <c:pt idx="0">
                  <c:v>0.53</c:v>
                </c:pt>
                <c:pt idx="1">
                  <c:v>2.0299999999999998</c:v>
                </c:pt>
                <c:pt idx="2">
                  <c:v>3.2</c:v>
                </c:pt>
                <c:pt idx="3">
                  <c:v>3.65</c:v>
                </c:pt>
                <c:pt idx="4">
                  <c:v>4.63</c:v>
                </c:pt>
                <c:pt idx="5">
                  <c:v>4.68</c:v>
                </c:pt>
                <c:pt idx="6">
                  <c:v>6.45</c:v>
                </c:pt>
                <c:pt idx="7">
                  <c:v>5.94</c:v>
                </c:pt>
                <c:pt idx="8">
                  <c:v>7.4569999999999999</c:v>
                </c:pt>
                <c:pt idx="9">
                  <c:v>6.8</c:v>
                </c:pt>
                <c:pt idx="10">
                  <c:v>9.6</c:v>
                </c:pt>
              </c:numCache>
            </c:numRef>
          </c:val>
          <c:extLst>
            <c:ext xmlns:c16="http://schemas.microsoft.com/office/drawing/2014/chart" uri="{C3380CC4-5D6E-409C-BE32-E72D297353CC}">
              <c16:uniqueId val="{00000000-6DF0-4ADF-9039-493B2FE5EA0B}"/>
            </c:ext>
          </c:extLst>
        </c:ser>
        <c:dLbls>
          <c:dLblPos val="outEnd"/>
          <c:showLegendKey val="0"/>
          <c:showVal val="1"/>
          <c:showCatName val="0"/>
          <c:showSerName val="0"/>
          <c:showPercent val="0"/>
          <c:showBubbleSize val="0"/>
        </c:dLbls>
        <c:gapWidth val="60"/>
        <c:overlap val="10"/>
        <c:axId val="725647112"/>
        <c:axId val="725648912"/>
      </c:barChart>
      <c:catAx>
        <c:axId val="72564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in"/>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solidFill>
        <a:schemeClr val="accent6"/>
      </a:solidFill>
    </a:ln>
    <a:effectLst/>
  </c:spPr>
  <c:txPr>
    <a:bodyPr/>
    <a:lstStyle/>
    <a:p>
      <a:pPr>
        <a:defRPr>
          <a:latin typeface="Montserrat" panose="00000500000000000000" pitchFamily="50"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B2A49"/>
                </a:solidFill>
                <a:latin typeface="Montserrat" panose="00000500000000000000" pitchFamily="50" charset="0"/>
                <a:ea typeface="+mn-ea"/>
                <a:cs typeface="+mn-cs"/>
              </a:defRPr>
            </a:pPr>
            <a:r>
              <a:rPr lang="en-CA" sz="1600" b="1">
                <a:solidFill>
                  <a:srgbClr val="0B2A49"/>
                </a:solidFill>
              </a:rPr>
              <a:t>Total Wagers</a:t>
            </a:r>
            <a:r>
              <a:rPr lang="en-CA" sz="1600" b="0" baseline="30000">
                <a:solidFill>
                  <a:srgbClr val="0B2A49"/>
                </a:solidFill>
              </a:rPr>
              <a:t>1</a:t>
            </a:r>
          </a:p>
          <a:p>
            <a:pPr>
              <a:defRPr sz="1600">
                <a:solidFill>
                  <a:srgbClr val="0B2A49"/>
                </a:solidFill>
              </a:defRPr>
            </a:pPr>
            <a:r>
              <a:rPr lang="en-CA" sz="1600">
                <a:solidFill>
                  <a:srgbClr val="0B2A49"/>
                </a:solidFill>
              </a:rPr>
              <a:t>C$ Millions</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0B2A49"/>
              </a:solidFill>
              <a:latin typeface="Montserrat" panose="00000500000000000000" pitchFamily="50" charset="0"/>
              <a:ea typeface="+mn-ea"/>
              <a:cs typeface="+mn-cs"/>
            </a:defRPr>
          </a:pPr>
          <a:endParaRPr lang="en-US"/>
        </a:p>
      </c:txPr>
    </c:title>
    <c:autoTitleDeleted val="0"/>
    <c:plotArea>
      <c:layout>
        <c:manualLayout>
          <c:layoutTarget val="inner"/>
          <c:xMode val="edge"/>
          <c:yMode val="edge"/>
          <c:x val="2.6442307692307692E-2"/>
          <c:y val="0.20009005157221221"/>
          <c:w val="0.94711538461538458"/>
          <c:h val="0.7189617953366213"/>
        </c:manualLayout>
      </c:layout>
      <c:barChart>
        <c:barDir val="col"/>
        <c:grouping val="clustered"/>
        <c:varyColors val="0"/>
        <c:ser>
          <c:idx val="0"/>
          <c:order val="0"/>
          <c:tx>
            <c:strRef>
              <c:f>Sheet1!$B$1</c:f>
              <c:strCache>
                <c:ptCount val="1"/>
                <c:pt idx="0">
                  <c:v>Total Wagers</c:v>
                </c:pt>
              </c:strCache>
            </c:strRef>
          </c:tx>
          <c:spPr>
            <a:solidFill>
              <a:srgbClr val="1479CE"/>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Q2-22</c:v>
                </c:pt>
                <c:pt idx="1">
                  <c:v>Q3-22</c:v>
                </c:pt>
                <c:pt idx="2">
                  <c:v>Q4-22</c:v>
                </c:pt>
                <c:pt idx="3">
                  <c:v>Q1-23</c:v>
                </c:pt>
                <c:pt idx="4">
                  <c:v>Q2-23</c:v>
                </c:pt>
                <c:pt idx="5">
                  <c:v>Q3-23</c:v>
                </c:pt>
                <c:pt idx="6">
                  <c:v>Q4-23</c:v>
                </c:pt>
                <c:pt idx="7">
                  <c:v>Q1-24</c:v>
                </c:pt>
                <c:pt idx="8">
                  <c:v>Q2-24</c:v>
                </c:pt>
                <c:pt idx="9">
                  <c:v>Q3-24</c:v>
                </c:pt>
                <c:pt idx="10">
                  <c:v>Q4-24</c:v>
                </c:pt>
              </c:strCache>
            </c:strRef>
          </c:cat>
          <c:val>
            <c:numRef>
              <c:f>Sheet1!$B$2:$B$12</c:f>
              <c:numCache>
                <c:formatCode>General</c:formatCode>
                <c:ptCount val="11"/>
                <c:pt idx="0">
                  <c:v>14.81</c:v>
                </c:pt>
                <c:pt idx="1">
                  <c:v>57.57</c:v>
                </c:pt>
                <c:pt idx="2">
                  <c:v>112.3</c:v>
                </c:pt>
                <c:pt idx="3">
                  <c:v>140.22999999999999</c:v>
                </c:pt>
                <c:pt idx="4">
                  <c:v>160.13999999999999</c:v>
                </c:pt>
                <c:pt idx="5">
                  <c:v>143.297</c:v>
                </c:pt>
                <c:pt idx="6">
                  <c:v>217.6</c:v>
                </c:pt>
                <c:pt idx="7">
                  <c:v>218.04599999999999</c:v>
                </c:pt>
                <c:pt idx="8">
                  <c:v>225.5</c:v>
                </c:pt>
                <c:pt idx="9">
                  <c:v>234</c:v>
                </c:pt>
                <c:pt idx="10">
                  <c:v>303</c:v>
                </c:pt>
              </c:numCache>
            </c:numRef>
          </c:val>
          <c:extLst>
            <c:ext xmlns:c16="http://schemas.microsoft.com/office/drawing/2014/chart" uri="{C3380CC4-5D6E-409C-BE32-E72D297353CC}">
              <c16:uniqueId val="{00000000-6B02-4556-988F-6F1E48234CC9}"/>
            </c:ext>
          </c:extLst>
        </c:ser>
        <c:dLbls>
          <c:dLblPos val="outEnd"/>
          <c:showLegendKey val="0"/>
          <c:showVal val="1"/>
          <c:showCatName val="0"/>
          <c:showSerName val="0"/>
          <c:showPercent val="0"/>
          <c:showBubbleSize val="0"/>
        </c:dLbls>
        <c:gapWidth val="60"/>
        <c:overlap val="10"/>
        <c:axId val="725647112"/>
        <c:axId val="725648912"/>
      </c:barChart>
      <c:catAx>
        <c:axId val="72564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725648912"/>
        <c:crosses val="autoZero"/>
        <c:auto val="1"/>
        <c:lblAlgn val="ctr"/>
        <c:lblOffset val="100"/>
        <c:noMultiLvlLbl val="0"/>
      </c:catAx>
      <c:valAx>
        <c:axId val="725648912"/>
        <c:scaling>
          <c:orientation val="minMax"/>
        </c:scaling>
        <c:delete val="1"/>
        <c:axPos val="l"/>
        <c:numFmt formatCode="General" sourceLinked="1"/>
        <c:majorTickMark val="in"/>
        <c:minorTickMark val="none"/>
        <c:tickLblPos val="nextTo"/>
        <c:crossAx val="72564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solidFill>
        <a:schemeClr val="accent6"/>
      </a:solidFill>
    </a:ln>
    <a:effectLst/>
  </c:spPr>
  <c:txPr>
    <a:bodyPr/>
    <a:lstStyle/>
    <a:p>
      <a:pPr>
        <a:defRPr>
          <a:latin typeface="Montserrat" panose="00000500000000000000"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57200"/>
          </a:xfrm>
          <a:prstGeom prst="rect">
            <a:avLst/>
          </a:prstGeom>
        </p:spPr>
        <p:txBody>
          <a:bodyPr vert="horz" lIns="89208" tIns="44603" rIns="89208" bIns="44603" rtlCol="0"/>
          <a:lstStyle>
            <a:lvl1pPr algn="l">
              <a:defRPr sz="1200"/>
            </a:lvl1pPr>
          </a:lstStyle>
          <a:p>
            <a:endParaRPr lang="en-GB">
              <a:latin typeface="Franklin Gothic Book" pitchFamily="34" charset="0"/>
            </a:endParaRPr>
          </a:p>
        </p:txBody>
      </p:sp>
      <p:sp>
        <p:nvSpPr>
          <p:cNvPr id="3" name="Date Placeholder 2"/>
          <p:cNvSpPr>
            <a:spLocks noGrp="1"/>
          </p:cNvSpPr>
          <p:nvPr>
            <p:ph type="dt" sz="quarter" idx="1"/>
          </p:nvPr>
        </p:nvSpPr>
        <p:spPr>
          <a:xfrm>
            <a:off x="3884615" y="2"/>
            <a:ext cx="2971800" cy="457200"/>
          </a:xfrm>
          <a:prstGeom prst="rect">
            <a:avLst/>
          </a:prstGeom>
        </p:spPr>
        <p:txBody>
          <a:bodyPr vert="horz" lIns="89208" tIns="44603" rIns="89208" bIns="44603" rtlCol="0"/>
          <a:lstStyle>
            <a:lvl1pPr algn="r">
              <a:defRPr sz="1200"/>
            </a:lvl1pPr>
          </a:lstStyle>
          <a:p>
            <a:fld id="{7C262164-C289-4EC4-A26C-22ACE37C8DF8}" type="datetimeFigureOut">
              <a:rPr lang="en-GB" smtClean="0">
                <a:latin typeface="Franklin Gothic Book" pitchFamily="34" charset="0"/>
              </a:rPr>
              <a:t>20/02/2025</a:t>
            </a:fld>
            <a:endParaRPr lang="en-GB">
              <a:latin typeface="Franklin Gothic Book" pitchFamily="34" charset="0"/>
            </a:endParaRPr>
          </a:p>
        </p:txBody>
      </p:sp>
      <p:sp>
        <p:nvSpPr>
          <p:cNvPr id="4" name="Footer Placeholder 3"/>
          <p:cNvSpPr>
            <a:spLocks noGrp="1"/>
          </p:cNvSpPr>
          <p:nvPr>
            <p:ph type="ftr" sz="quarter" idx="2"/>
          </p:nvPr>
        </p:nvSpPr>
        <p:spPr>
          <a:xfrm>
            <a:off x="1" y="8685214"/>
            <a:ext cx="2971800" cy="457200"/>
          </a:xfrm>
          <a:prstGeom prst="rect">
            <a:avLst/>
          </a:prstGeom>
        </p:spPr>
        <p:txBody>
          <a:bodyPr vert="horz" lIns="89208" tIns="44603" rIns="89208" bIns="44603" rtlCol="0" anchor="b"/>
          <a:lstStyle>
            <a:lvl1pPr algn="l">
              <a:defRPr sz="1200"/>
            </a:lvl1pPr>
          </a:lstStyle>
          <a:p>
            <a:endParaRPr lang="en-GB">
              <a:latin typeface="Franklin Gothic Book" pitchFamily="34" charset="0"/>
            </a:endParaRPr>
          </a:p>
        </p:txBody>
      </p:sp>
      <p:sp>
        <p:nvSpPr>
          <p:cNvPr id="5" name="Slide Number Placeholder 4"/>
          <p:cNvSpPr>
            <a:spLocks noGrp="1"/>
          </p:cNvSpPr>
          <p:nvPr>
            <p:ph type="sldNum" sz="quarter" idx="3"/>
          </p:nvPr>
        </p:nvSpPr>
        <p:spPr>
          <a:xfrm>
            <a:off x="3884615" y="8685214"/>
            <a:ext cx="2971800" cy="457200"/>
          </a:xfrm>
          <a:prstGeom prst="rect">
            <a:avLst/>
          </a:prstGeom>
        </p:spPr>
        <p:txBody>
          <a:bodyPr vert="horz" lIns="89208" tIns="44603" rIns="89208" bIns="44603" rtlCol="0" anchor="b"/>
          <a:lstStyle>
            <a:lvl1pPr algn="r">
              <a:defRPr sz="1200"/>
            </a:lvl1pPr>
          </a:lstStyle>
          <a:p>
            <a:fld id="{1E1505BF-EDB5-4AB0-B13C-D65E18FAFD09}" type="slidenum">
              <a:rPr lang="en-GB" smtClean="0">
                <a:latin typeface="Franklin Gothic Book" pitchFamily="34" charset="0"/>
              </a:rPr>
              <a:t>‹#›</a:t>
            </a:fld>
            <a:endParaRPr lang="en-GB">
              <a:latin typeface="Franklin Gothic Book" pitchFamily="34" charset="0"/>
            </a:endParaRPr>
          </a:p>
        </p:txBody>
      </p:sp>
    </p:spTree>
    <p:extLst>
      <p:ext uri="{BB962C8B-B14F-4D97-AF65-F5344CB8AC3E}">
        <p14:creationId xmlns:p14="http://schemas.microsoft.com/office/powerpoint/2010/main" val="2831453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57200"/>
          </a:xfrm>
          <a:prstGeom prst="rect">
            <a:avLst/>
          </a:prstGeom>
        </p:spPr>
        <p:txBody>
          <a:bodyPr vert="horz" lIns="89208" tIns="44603" rIns="89208" bIns="44603" rtlCol="0"/>
          <a:lstStyle>
            <a:lvl1pPr algn="l">
              <a:defRPr sz="1200">
                <a:latin typeface="Franklin Gothic Book" pitchFamily="34" charset="0"/>
              </a:defRPr>
            </a:lvl1pPr>
          </a:lstStyle>
          <a:p>
            <a:endParaRPr lang="en-GB"/>
          </a:p>
        </p:txBody>
      </p:sp>
      <p:sp>
        <p:nvSpPr>
          <p:cNvPr id="3" name="Date Placeholder 2"/>
          <p:cNvSpPr>
            <a:spLocks noGrp="1"/>
          </p:cNvSpPr>
          <p:nvPr>
            <p:ph type="dt" idx="1"/>
          </p:nvPr>
        </p:nvSpPr>
        <p:spPr>
          <a:xfrm>
            <a:off x="3884615" y="2"/>
            <a:ext cx="2971800" cy="457200"/>
          </a:xfrm>
          <a:prstGeom prst="rect">
            <a:avLst/>
          </a:prstGeom>
        </p:spPr>
        <p:txBody>
          <a:bodyPr vert="horz" lIns="89208" tIns="44603" rIns="89208" bIns="44603" rtlCol="0"/>
          <a:lstStyle>
            <a:lvl1pPr algn="r">
              <a:defRPr sz="1200">
                <a:latin typeface="Franklin Gothic Book" pitchFamily="34" charset="0"/>
              </a:defRPr>
            </a:lvl1pPr>
          </a:lstStyle>
          <a:p>
            <a:fld id="{23231D75-E7B4-42E7-A57A-DB1FB477320C}" type="datetimeFigureOut">
              <a:rPr lang="en-GB" smtClean="0"/>
              <a:t>20/02/2025</a:t>
            </a:fld>
            <a:endParaRPr lang="en-GB"/>
          </a:p>
        </p:txBody>
      </p:sp>
      <p:sp>
        <p:nvSpPr>
          <p:cNvPr id="4" name="Slide Image Placeholder 3"/>
          <p:cNvSpPr>
            <a:spLocks noGrp="1" noRot="1" noChangeAspect="1"/>
          </p:cNvSpPr>
          <p:nvPr>
            <p:ph type="sldImg" idx="2"/>
          </p:nvPr>
        </p:nvSpPr>
        <p:spPr>
          <a:xfrm>
            <a:off x="379413" y="685800"/>
            <a:ext cx="6099175" cy="3430588"/>
          </a:xfrm>
          <a:prstGeom prst="rect">
            <a:avLst/>
          </a:prstGeom>
          <a:noFill/>
          <a:ln w="12700">
            <a:solidFill>
              <a:prstClr val="black"/>
            </a:solidFill>
          </a:ln>
        </p:spPr>
        <p:txBody>
          <a:bodyPr vert="horz" lIns="89208" tIns="44603" rIns="89208" bIns="44603"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89208" tIns="44603" rIns="89208" bIns="446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685214"/>
            <a:ext cx="2971800" cy="457200"/>
          </a:xfrm>
          <a:prstGeom prst="rect">
            <a:avLst/>
          </a:prstGeom>
        </p:spPr>
        <p:txBody>
          <a:bodyPr vert="horz" lIns="89208" tIns="44603" rIns="89208" bIns="44603" rtlCol="0" anchor="b"/>
          <a:lstStyle>
            <a:lvl1pPr algn="l">
              <a:defRPr sz="1200">
                <a:latin typeface="Franklin Gothic Book" pitchFamily="34" charset="0"/>
              </a:defRPr>
            </a:lvl1pPr>
          </a:lstStyle>
          <a:p>
            <a:endParaRPr lang="en-GB"/>
          </a:p>
        </p:txBody>
      </p:sp>
      <p:sp>
        <p:nvSpPr>
          <p:cNvPr id="7" name="Slide Number Placeholder 6"/>
          <p:cNvSpPr>
            <a:spLocks noGrp="1"/>
          </p:cNvSpPr>
          <p:nvPr>
            <p:ph type="sldNum" sz="quarter" idx="5"/>
          </p:nvPr>
        </p:nvSpPr>
        <p:spPr>
          <a:xfrm>
            <a:off x="3884615" y="8685214"/>
            <a:ext cx="2971800" cy="457200"/>
          </a:xfrm>
          <a:prstGeom prst="rect">
            <a:avLst/>
          </a:prstGeom>
        </p:spPr>
        <p:txBody>
          <a:bodyPr vert="horz" lIns="89208" tIns="44603" rIns="89208" bIns="44603" rtlCol="0" anchor="b"/>
          <a:lstStyle>
            <a:lvl1pPr algn="r">
              <a:defRPr sz="1200">
                <a:latin typeface="Franklin Gothic Book" pitchFamily="34" charset="0"/>
              </a:defRPr>
            </a:lvl1pPr>
          </a:lstStyle>
          <a:p>
            <a:fld id="{6FC9C379-55B7-46F6-9FE6-33BF89E2F543}" type="slidenum">
              <a:rPr lang="en-GB" smtClean="0"/>
              <a:t>‹#›</a:t>
            </a:fld>
            <a:endParaRPr lang="en-GB"/>
          </a:p>
        </p:txBody>
      </p:sp>
    </p:spTree>
    <p:extLst>
      <p:ext uri="{BB962C8B-B14F-4D97-AF65-F5344CB8AC3E}">
        <p14:creationId xmlns:p14="http://schemas.microsoft.com/office/powerpoint/2010/main" val="311283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Book" pitchFamily="34" charset="0"/>
        <a:ea typeface="+mn-ea"/>
        <a:cs typeface="+mn-cs"/>
      </a:defRPr>
    </a:lvl1pPr>
    <a:lvl2pPr marL="457200" algn="l" defTabSz="914400" rtl="0" eaLnBrk="1" latinLnBrk="0" hangingPunct="1">
      <a:defRPr sz="1200" kern="1200">
        <a:solidFill>
          <a:schemeClr val="tx1"/>
        </a:solidFill>
        <a:latin typeface="Franklin Gothic Book" pitchFamily="34" charset="0"/>
        <a:ea typeface="+mn-ea"/>
        <a:cs typeface="+mn-cs"/>
      </a:defRPr>
    </a:lvl2pPr>
    <a:lvl3pPr marL="914400" algn="l" defTabSz="914400" rtl="0" eaLnBrk="1" latinLnBrk="0" hangingPunct="1">
      <a:defRPr sz="1200" kern="1200">
        <a:solidFill>
          <a:schemeClr val="tx1"/>
        </a:solidFill>
        <a:latin typeface="Franklin Gothic Book" pitchFamily="34" charset="0"/>
        <a:ea typeface="+mn-ea"/>
        <a:cs typeface="+mn-cs"/>
      </a:defRPr>
    </a:lvl3pPr>
    <a:lvl4pPr marL="1371600" algn="l" defTabSz="914400" rtl="0" eaLnBrk="1" latinLnBrk="0" hangingPunct="1">
      <a:defRPr sz="1200" kern="1200">
        <a:solidFill>
          <a:schemeClr val="tx1"/>
        </a:solidFill>
        <a:latin typeface="Franklin Gothic Book" pitchFamily="34" charset="0"/>
        <a:ea typeface="+mn-ea"/>
        <a:cs typeface="+mn-cs"/>
      </a:defRPr>
    </a:lvl4pPr>
    <a:lvl5pPr marL="1828800" algn="l" defTabSz="914400" rtl="0" eaLnBrk="1" latinLnBrk="0" hangingPunct="1">
      <a:defRPr sz="1200" kern="1200">
        <a:solidFill>
          <a:schemeClr val="tx1"/>
        </a:solidFill>
        <a:latin typeface="Franklin Gothic Book"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C9C379-55B7-46F6-9FE6-33BF89E2F543}" type="slidenum">
              <a:rPr lang="en-GB" smtClean="0"/>
              <a:t>1</a:t>
            </a:fld>
            <a:endParaRPr lang="en-GB"/>
          </a:p>
        </p:txBody>
      </p:sp>
    </p:spTree>
    <p:extLst>
      <p:ext uri="{BB962C8B-B14F-4D97-AF65-F5344CB8AC3E}">
        <p14:creationId xmlns:p14="http://schemas.microsoft.com/office/powerpoint/2010/main" val="2292493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FC9C379-55B7-46F6-9FE6-33BF89E2F543}" type="slidenum">
              <a:rPr lang="en-GB" smtClean="0"/>
              <a:t>12</a:t>
            </a:fld>
            <a:endParaRPr lang="en-GB"/>
          </a:p>
        </p:txBody>
      </p:sp>
    </p:spTree>
    <p:extLst>
      <p:ext uri="{BB962C8B-B14F-4D97-AF65-F5344CB8AC3E}">
        <p14:creationId xmlns:p14="http://schemas.microsoft.com/office/powerpoint/2010/main" val="45359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C9C379-55B7-46F6-9FE6-33BF89E2F543}" type="slidenum">
              <a:rPr lang="en-GB" smtClean="0"/>
              <a:t>14</a:t>
            </a:fld>
            <a:endParaRPr lang="en-GB"/>
          </a:p>
        </p:txBody>
      </p:sp>
    </p:spTree>
    <p:extLst>
      <p:ext uri="{BB962C8B-B14F-4D97-AF65-F5344CB8AC3E}">
        <p14:creationId xmlns:p14="http://schemas.microsoft.com/office/powerpoint/2010/main" val="49280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atin typeface="Franklin Gothic Book"/>
              </a:rPr>
              <a:t>Milestones?</a:t>
            </a:r>
            <a:endParaRPr lang="en-CA"/>
          </a:p>
        </p:txBody>
      </p:sp>
      <p:sp>
        <p:nvSpPr>
          <p:cNvPr id="4" name="Slide Number Placeholder 3"/>
          <p:cNvSpPr>
            <a:spLocks noGrp="1"/>
          </p:cNvSpPr>
          <p:nvPr>
            <p:ph type="sldNum" sz="quarter" idx="5"/>
          </p:nvPr>
        </p:nvSpPr>
        <p:spPr/>
        <p:txBody>
          <a:bodyPr/>
          <a:lstStyle/>
          <a:p>
            <a:fld id="{6FC9C379-55B7-46F6-9FE6-33BF89E2F543}" type="slidenum">
              <a:rPr lang="en-GB" smtClean="0"/>
              <a:t>15</a:t>
            </a:fld>
            <a:endParaRPr lang="en-GB"/>
          </a:p>
        </p:txBody>
      </p:sp>
    </p:spTree>
    <p:extLst>
      <p:ext uri="{BB962C8B-B14F-4D97-AF65-F5344CB8AC3E}">
        <p14:creationId xmlns:p14="http://schemas.microsoft.com/office/powerpoint/2010/main" val="28015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3703E-4499-9B98-6122-7C3BCD680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1FDB3-A465-5627-C874-E38D3A080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28FAB-D605-E4CF-7925-A2CA5683405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2DC2C98-FDCE-3506-027E-EB33EFA548D3}"/>
              </a:ext>
            </a:extLst>
          </p:cNvPr>
          <p:cNvSpPr>
            <a:spLocks noGrp="1"/>
          </p:cNvSpPr>
          <p:nvPr>
            <p:ph type="sldNum" sz="quarter" idx="5"/>
          </p:nvPr>
        </p:nvSpPr>
        <p:spPr/>
        <p:txBody>
          <a:bodyPr/>
          <a:lstStyle/>
          <a:p>
            <a:fld id="{6FC9C379-55B7-46F6-9FE6-33BF89E2F543}" type="slidenum">
              <a:rPr lang="en-GB" smtClean="0"/>
              <a:t>16</a:t>
            </a:fld>
            <a:endParaRPr lang="en-GB"/>
          </a:p>
        </p:txBody>
      </p:sp>
    </p:spTree>
    <p:extLst>
      <p:ext uri="{BB962C8B-B14F-4D97-AF65-F5344CB8AC3E}">
        <p14:creationId xmlns:p14="http://schemas.microsoft.com/office/powerpoint/2010/main" val="1044410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63316-AA54-E510-F3EE-2600A0158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5BB5A-6921-6F82-09BE-5172F9AB1EF2}"/>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CDA3B68-7D1C-B91F-E9B6-98AB1528A869}"/>
              </a:ext>
            </a:extLst>
          </p:cNvPr>
          <p:cNvSpPr>
            <a:spLocks noGrp="1"/>
          </p:cNvSpPr>
          <p:nvPr>
            <p:ph type="sldNum" sz="quarter" idx="5"/>
          </p:nvPr>
        </p:nvSpPr>
        <p:spPr/>
        <p:txBody>
          <a:bodyPr/>
          <a:lstStyle/>
          <a:p>
            <a:fld id="{6FC9C379-55B7-46F6-9FE6-33BF89E2F543}" type="slidenum">
              <a:rPr lang="en-GB" smtClean="0"/>
              <a:t>18</a:t>
            </a:fld>
            <a:endParaRPr lang="en-GB"/>
          </a:p>
        </p:txBody>
      </p:sp>
    </p:spTree>
    <p:extLst>
      <p:ext uri="{BB962C8B-B14F-4D97-AF65-F5344CB8AC3E}">
        <p14:creationId xmlns:p14="http://schemas.microsoft.com/office/powerpoint/2010/main" val="1018221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C9C379-55B7-46F6-9FE6-33BF89E2F543}" type="slidenum">
              <a:rPr lang="en-GB" smtClean="0"/>
              <a:t>19</a:t>
            </a:fld>
            <a:endParaRPr lang="en-GB"/>
          </a:p>
        </p:txBody>
      </p:sp>
    </p:spTree>
    <p:extLst>
      <p:ext uri="{BB962C8B-B14F-4D97-AF65-F5344CB8AC3E}">
        <p14:creationId xmlns:p14="http://schemas.microsoft.com/office/powerpoint/2010/main" val="385026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2DCCB-D99F-5E14-DAE2-3EBC6C200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E0DB2-589E-3578-A213-19DECB57EA9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A4B0FDF-55F7-99D0-64E4-26AFD67BC402}"/>
              </a:ext>
            </a:extLst>
          </p:cNvPr>
          <p:cNvSpPr>
            <a:spLocks noGrp="1"/>
          </p:cNvSpPr>
          <p:nvPr>
            <p:ph type="sldNum" sz="quarter" idx="5"/>
          </p:nvPr>
        </p:nvSpPr>
        <p:spPr/>
        <p:txBody>
          <a:bodyPr/>
          <a:lstStyle/>
          <a:p>
            <a:fld id="{6FC9C379-55B7-46F6-9FE6-33BF89E2F543}" type="slidenum">
              <a:rPr lang="en-GB" smtClean="0"/>
              <a:t>21</a:t>
            </a:fld>
            <a:endParaRPr lang="en-GB"/>
          </a:p>
        </p:txBody>
      </p:sp>
      <p:sp>
        <p:nvSpPr>
          <p:cNvPr id="3" name="Notes Placeholder 2">
            <a:extLst>
              <a:ext uri="{FF2B5EF4-FFF2-40B4-BE49-F238E27FC236}">
                <a16:creationId xmlns:a16="http://schemas.microsoft.com/office/drawing/2014/main" id="{847A4917-4E36-C1FA-6EBF-EB75621B0716}"/>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83281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3</a:t>
            </a:fld>
            <a:endParaRPr lang="en-GB"/>
          </a:p>
        </p:txBody>
      </p:sp>
    </p:spTree>
    <p:extLst>
      <p:ext uri="{BB962C8B-B14F-4D97-AF65-F5344CB8AC3E}">
        <p14:creationId xmlns:p14="http://schemas.microsoft.com/office/powerpoint/2010/main" val="343428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C9C379-55B7-46F6-9FE6-33BF89E2F543}" type="slidenum">
              <a:rPr lang="en-GB" smtClean="0"/>
              <a:t>4</a:t>
            </a:fld>
            <a:endParaRPr lang="en-GB"/>
          </a:p>
        </p:txBody>
      </p:sp>
    </p:spTree>
    <p:extLst>
      <p:ext uri="{BB962C8B-B14F-4D97-AF65-F5344CB8AC3E}">
        <p14:creationId xmlns:p14="http://schemas.microsoft.com/office/powerpoint/2010/main" val="151973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5</a:t>
            </a:fld>
            <a:endParaRPr lang="en-GB"/>
          </a:p>
        </p:txBody>
      </p:sp>
      <p:sp>
        <p:nvSpPr>
          <p:cNvPr id="3" name="Notes Placeholder 2">
            <a:extLst>
              <a:ext uri="{FF2B5EF4-FFF2-40B4-BE49-F238E27FC236}">
                <a16:creationId xmlns:a16="http://schemas.microsoft.com/office/drawing/2014/main" id="{3D12C6F4-FCC1-A656-E7BD-7BF6375C9214}"/>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59555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6</a:t>
            </a:fld>
            <a:endParaRPr lang="en-GB"/>
          </a:p>
        </p:txBody>
      </p:sp>
    </p:spTree>
    <p:extLst>
      <p:ext uri="{BB962C8B-B14F-4D97-AF65-F5344CB8AC3E}">
        <p14:creationId xmlns:p14="http://schemas.microsoft.com/office/powerpoint/2010/main" val="80683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8</a:t>
            </a:fld>
            <a:endParaRPr lang="en-GB"/>
          </a:p>
        </p:txBody>
      </p:sp>
    </p:spTree>
    <p:extLst>
      <p:ext uri="{BB962C8B-B14F-4D97-AF65-F5344CB8AC3E}">
        <p14:creationId xmlns:p14="http://schemas.microsoft.com/office/powerpoint/2010/main" val="1515986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9</a:t>
            </a:fld>
            <a:endParaRPr lang="en-GB"/>
          </a:p>
        </p:txBody>
      </p:sp>
    </p:spTree>
    <p:extLst>
      <p:ext uri="{BB962C8B-B14F-4D97-AF65-F5344CB8AC3E}">
        <p14:creationId xmlns:p14="http://schemas.microsoft.com/office/powerpoint/2010/main" val="133882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10</a:t>
            </a:fld>
            <a:endParaRPr lang="en-GB"/>
          </a:p>
        </p:txBody>
      </p:sp>
    </p:spTree>
    <p:extLst>
      <p:ext uri="{BB962C8B-B14F-4D97-AF65-F5344CB8AC3E}">
        <p14:creationId xmlns:p14="http://schemas.microsoft.com/office/powerpoint/2010/main" val="271265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11</a:t>
            </a:fld>
            <a:endParaRPr lang="en-GB"/>
          </a:p>
        </p:txBody>
      </p:sp>
    </p:spTree>
    <p:extLst>
      <p:ext uri="{BB962C8B-B14F-4D97-AF65-F5344CB8AC3E}">
        <p14:creationId xmlns:p14="http://schemas.microsoft.com/office/powerpoint/2010/main" val="78250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1"/>
          <p:cNvSpPr>
            <a:spLocks noGrp="1"/>
          </p:cNvSpPr>
          <p:nvPr>
            <p:ph idx="1" hasCustomPrompt="1"/>
          </p:nvPr>
        </p:nvSpPr>
        <p:spPr/>
        <p:txBody>
          <a:bodyPr/>
          <a:lstStyle>
            <a:lvl1pPr>
              <a:buClr>
                <a:schemeClr val="tx2"/>
              </a:buClr>
              <a:defRPr sz="1600">
                <a:solidFill>
                  <a:schemeClr val="accent3"/>
                </a:solidFill>
                <a:latin typeface="Arial" panose="020B0604020202020204" pitchFamily="34" charset="0"/>
                <a:cs typeface="Arial" panose="020B060402020202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a:latin typeface="Arial" panose="020B0604020202020204" pitchFamily="34" charset="0"/>
                <a:cs typeface="Arial" panose="020B0604020202020204" pitchFamily="34" charset="0"/>
              </a:defRPr>
            </a:lvl2pPr>
            <a:lvl3pPr>
              <a:buClr>
                <a:schemeClr val="accent3"/>
              </a:buClr>
              <a:defRPr>
                <a:latin typeface="Arial" panose="020B0604020202020204" pitchFamily="34" charset="0"/>
                <a:cs typeface="Arial" panose="020B0604020202020204" pitchFamily="34" charset="0"/>
              </a:defRPr>
            </a:lvl3pPr>
            <a:lvl4pPr>
              <a:buClr>
                <a:schemeClr val="accent3"/>
              </a:buClr>
              <a:defRPr>
                <a:latin typeface="Arial" panose="020B0604020202020204" pitchFamily="34" charset="0"/>
                <a:cs typeface="Arial" panose="020B0604020202020204" pitchFamily="34" charset="0"/>
              </a:defRPr>
            </a:lvl4pPr>
            <a:lvl5pPr>
              <a:buClr>
                <a:schemeClr val="accent3"/>
              </a:buClr>
              <a:defRPr>
                <a:latin typeface="Arial" panose="020B0604020202020204" pitchFamily="34" charset="0"/>
                <a:cs typeface="Arial" panose="020B0604020202020204" pitchFamily="34" charset="0"/>
              </a:defRPr>
            </a:lvl5pPr>
            <a:lvl6pPr>
              <a:buClr>
                <a:schemeClr val="accent3"/>
              </a:buClr>
              <a:defRPr>
                <a:latin typeface="Arial" panose="020B0604020202020204" pitchFamily="34" charset="0"/>
                <a:cs typeface="Arial" panose="020B0604020202020204" pitchFamily="34" charset="0"/>
              </a:defRPr>
            </a:lvl6pPr>
          </a:lstStyle>
          <a:p>
            <a:pPr lvl="0"/>
            <a:r>
              <a:rPr lang="en-GB"/>
              <a:t>Heading (For Next Level, Use ALT + SHIFT + ← or </a:t>
            </a:r>
            <a:r>
              <a:rPr lang="en-US"/>
              <a:t>→)</a:t>
            </a:r>
          </a:p>
          <a:p>
            <a:pPr marL="0" marR="0" lvl="1" indent="0" algn="l" defTabSz="914400" rtl="0" eaLnBrk="1" fontAlgn="auto" latinLnBrk="0" hangingPunct="1">
              <a:lnSpc>
                <a:spcPct val="105000"/>
              </a:lnSpc>
              <a:spcBef>
                <a:spcPct val="0"/>
              </a:spcBef>
              <a:spcAft>
                <a:spcPts val="242"/>
              </a:spcAft>
              <a:buClrTx/>
              <a:buSzTx/>
              <a:buFont typeface="Arial" pitchFamily="34" charset="0"/>
              <a:buNone/>
              <a:defRPr/>
            </a:pPr>
            <a:r>
              <a:rPr lang="en-GB"/>
              <a:t>Text without bullets (to add </a:t>
            </a:r>
            <a:r>
              <a:rPr lang="en-US"/>
              <a:t>bullets, use ALT + SHIFT +  ← or →) </a:t>
            </a:r>
          </a:p>
          <a:p>
            <a:pPr lvl="2"/>
            <a:r>
              <a:rPr lang="en-US"/>
              <a:t>Bullet 1</a:t>
            </a:r>
          </a:p>
          <a:p>
            <a:pPr lvl="3"/>
            <a:r>
              <a:rPr lang="en-US"/>
              <a:t>bullet 2</a:t>
            </a:r>
          </a:p>
          <a:p>
            <a:pPr lvl="4"/>
            <a:r>
              <a:rPr lang="en-US"/>
              <a:t>bullet 3</a:t>
            </a:r>
          </a:p>
          <a:p>
            <a:pPr lvl="5"/>
            <a:r>
              <a:rPr lang="en-US"/>
              <a:t>bullet 4</a:t>
            </a:r>
          </a:p>
        </p:txBody>
      </p:sp>
      <p:sp>
        <p:nvSpPr>
          <p:cNvPr id="6" name="Title">
            <a:extLst>
              <a:ext uri="{FF2B5EF4-FFF2-40B4-BE49-F238E27FC236}">
                <a16:creationId xmlns:a16="http://schemas.microsoft.com/office/drawing/2014/main" id="{7E0D204A-0614-435E-B2FF-43CCA0642D6D}"/>
              </a:ext>
            </a:extLst>
          </p:cNvPr>
          <p:cNvSpPr>
            <a:spLocks noGrp="1"/>
          </p:cNvSpPr>
          <p:nvPr>
            <p:ph type="title"/>
          </p:nvPr>
        </p:nvSpPr>
        <p:spPr>
          <a:xfrm>
            <a:off x="301294" y="316800"/>
            <a:ext cx="10661981" cy="345600"/>
          </a:xfrm>
          <a:prstGeom prst="rect">
            <a:avLst/>
          </a:prstGeom>
        </p:spPr>
        <p:txBody>
          <a:bodyPr vert="horz" lIns="0" tIns="0" rIns="0" bIns="0" rtlCol="0" anchor="b" anchorCtr="0">
            <a:noAutofit/>
          </a:bodyPr>
          <a:lstStyle>
            <a:lvl1pPr>
              <a:defRPr>
                <a:latin typeface="Arial" panose="020B0604020202020204" pitchFamily="34" charset="0"/>
                <a:cs typeface="Arial" panose="020B0604020202020204" pitchFamily="34" charset="0"/>
              </a:defRPr>
            </a:lvl1pPr>
          </a:lstStyle>
          <a:p>
            <a:pPr lvl="0"/>
            <a:r>
              <a:rPr lang="en-US"/>
              <a:t>Use Title Case for Titles and Headings</a:t>
            </a:r>
            <a:endParaRPr lang="en-GB"/>
          </a:p>
        </p:txBody>
      </p:sp>
    </p:spTree>
    <p:extLst>
      <p:ext uri="{BB962C8B-B14F-4D97-AF65-F5344CB8AC3E}">
        <p14:creationId xmlns:p14="http://schemas.microsoft.com/office/powerpoint/2010/main" val="22147514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481C-24B6-C500-BE01-7162E93649D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C56C9C4-8839-FDC5-162E-31658B8B7887}"/>
              </a:ext>
            </a:extLst>
          </p:cNvPr>
          <p:cNvSpPr>
            <a:spLocks noGrp="1"/>
          </p:cNvSpPr>
          <p:nvPr>
            <p:ph type="dt" sz="half" idx="10"/>
          </p:nvPr>
        </p:nvSpPr>
        <p:spPr/>
        <p:txBody>
          <a:bodyPr/>
          <a:lstStyle/>
          <a:p>
            <a:fld id="{B6D597B1-7860-4BBF-B4AB-22E7CE50CC5E}" type="datetime1">
              <a:rPr lang="en-CA" smtClean="0"/>
              <a:t>2025-02-20</a:t>
            </a:fld>
            <a:endParaRPr lang="en-CA"/>
          </a:p>
        </p:txBody>
      </p:sp>
      <p:sp>
        <p:nvSpPr>
          <p:cNvPr id="4" name="Footer Placeholder 3">
            <a:extLst>
              <a:ext uri="{FF2B5EF4-FFF2-40B4-BE49-F238E27FC236}">
                <a16:creationId xmlns:a16="http://schemas.microsoft.com/office/drawing/2014/main" id="{884B3BE2-751E-4429-DDFD-49396195623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8C5C718-E5CC-9446-81FB-7E42C8EA0DC6}"/>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318397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C0552-A13F-BC3C-9170-25065972AA14}"/>
              </a:ext>
            </a:extLst>
          </p:cNvPr>
          <p:cNvSpPr>
            <a:spLocks noGrp="1"/>
          </p:cNvSpPr>
          <p:nvPr>
            <p:ph type="dt" sz="half" idx="10"/>
          </p:nvPr>
        </p:nvSpPr>
        <p:spPr/>
        <p:txBody>
          <a:bodyPr/>
          <a:lstStyle/>
          <a:p>
            <a:fld id="{38D96EED-8570-4FA6-94EF-BB9C4C167BCD}" type="datetime1">
              <a:rPr lang="en-CA" smtClean="0"/>
              <a:t>2025-02-20</a:t>
            </a:fld>
            <a:endParaRPr lang="en-CA"/>
          </a:p>
        </p:txBody>
      </p:sp>
      <p:sp>
        <p:nvSpPr>
          <p:cNvPr id="3" name="Footer Placeholder 2">
            <a:extLst>
              <a:ext uri="{FF2B5EF4-FFF2-40B4-BE49-F238E27FC236}">
                <a16:creationId xmlns:a16="http://schemas.microsoft.com/office/drawing/2014/main" id="{B524BDC5-3A29-E48E-CCC0-B1EFB143AE3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E0C60D3-88EF-2B17-E3C7-2AF3D4E9C1BB}"/>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125643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A00F-6B32-4325-ACD9-B0E0642E25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347B724-AA4F-E5F1-4932-E4EC027D6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1B5E5B5-837F-B293-13A8-2B050613F1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54D353-AC6E-9B1A-FD2D-90A8ECC6A32A}"/>
              </a:ext>
            </a:extLst>
          </p:cNvPr>
          <p:cNvSpPr>
            <a:spLocks noGrp="1"/>
          </p:cNvSpPr>
          <p:nvPr>
            <p:ph type="dt" sz="half" idx="10"/>
          </p:nvPr>
        </p:nvSpPr>
        <p:spPr/>
        <p:txBody>
          <a:bodyPr/>
          <a:lstStyle/>
          <a:p>
            <a:fld id="{9DF4B2D2-A598-4938-9FB5-C176AD47BB14}" type="datetime1">
              <a:rPr lang="en-CA" smtClean="0"/>
              <a:t>2025-02-20</a:t>
            </a:fld>
            <a:endParaRPr lang="en-CA"/>
          </a:p>
        </p:txBody>
      </p:sp>
      <p:sp>
        <p:nvSpPr>
          <p:cNvPr id="6" name="Footer Placeholder 5">
            <a:extLst>
              <a:ext uri="{FF2B5EF4-FFF2-40B4-BE49-F238E27FC236}">
                <a16:creationId xmlns:a16="http://schemas.microsoft.com/office/drawing/2014/main" id="{610E4095-5A04-631B-5E09-E888E96E5E2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6D1E040-2EC7-CDC2-FD84-B15F6B4C1CD4}"/>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109035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EA62F-87BF-D899-1042-8986ADF18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05B9876-945C-E04F-B0F0-00C722F03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3C605E9-393B-1EA2-E036-D8168B4B2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2785D-9246-26E6-A226-8EBF3E79A581}"/>
              </a:ext>
            </a:extLst>
          </p:cNvPr>
          <p:cNvSpPr>
            <a:spLocks noGrp="1"/>
          </p:cNvSpPr>
          <p:nvPr>
            <p:ph type="dt" sz="half" idx="10"/>
          </p:nvPr>
        </p:nvSpPr>
        <p:spPr/>
        <p:txBody>
          <a:bodyPr/>
          <a:lstStyle/>
          <a:p>
            <a:fld id="{DE8B87D9-10DC-4B87-AFCE-C6C06208155D}" type="datetime1">
              <a:rPr lang="en-CA" smtClean="0"/>
              <a:t>2025-02-20</a:t>
            </a:fld>
            <a:endParaRPr lang="en-CA"/>
          </a:p>
        </p:txBody>
      </p:sp>
      <p:sp>
        <p:nvSpPr>
          <p:cNvPr id="6" name="Footer Placeholder 5">
            <a:extLst>
              <a:ext uri="{FF2B5EF4-FFF2-40B4-BE49-F238E27FC236}">
                <a16:creationId xmlns:a16="http://schemas.microsoft.com/office/drawing/2014/main" id="{75908E25-DB7A-8C1F-1D6E-D6D153071A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05A5847-499A-E052-BF3C-0158CB31F317}"/>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1834200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7EA4-1DC6-15B6-68D5-DED965A62FF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870BA53-BE34-D1E1-C922-AE7C48D642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FCA71DE-7794-C91B-B5B2-2442BEB53B04}"/>
              </a:ext>
            </a:extLst>
          </p:cNvPr>
          <p:cNvSpPr>
            <a:spLocks noGrp="1"/>
          </p:cNvSpPr>
          <p:nvPr>
            <p:ph type="dt" sz="half" idx="10"/>
          </p:nvPr>
        </p:nvSpPr>
        <p:spPr/>
        <p:txBody>
          <a:bodyPr/>
          <a:lstStyle/>
          <a:p>
            <a:fld id="{CF52E1F5-AB2B-4E3D-AD82-A08FFACFC8AB}" type="datetime1">
              <a:rPr lang="en-CA" smtClean="0"/>
              <a:t>2025-02-20</a:t>
            </a:fld>
            <a:endParaRPr lang="en-CA"/>
          </a:p>
        </p:txBody>
      </p:sp>
      <p:sp>
        <p:nvSpPr>
          <p:cNvPr id="5" name="Footer Placeholder 4">
            <a:extLst>
              <a:ext uri="{FF2B5EF4-FFF2-40B4-BE49-F238E27FC236}">
                <a16:creationId xmlns:a16="http://schemas.microsoft.com/office/drawing/2014/main" id="{3F4517AA-0BA2-5115-8237-D86B43B3494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834F259-E156-63AF-C298-73FEA83DB950}"/>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105244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C9DD22-68C7-16FF-D81A-BC1C1C78BA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C34E6A4-849E-4B9E-3C85-9FAEE71668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A0AE12C-B114-034E-4486-F55522477221}"/>
              </a:ext>
            </a:extLst>
          </p:cNvPr>
          <p:cNvSpPr>
            <a:spLocks noGrp="1"/>
          </p:cNvSpPr>
          <p:nvPr>
            <p:ph type="dt" sz="half" idx="10"/>
          </p:nvPr>
        </p:nvSpPr>
        <p:spPr/>
        <p:txBody>
          <a:bodyPr/>
          <a:lstStyle/>
          <a:p>
            <a:fld id="{D6486ACC-0E17-4FC1-8378-1C7BD0F20521}" type="datetime1">
              <a:rPr lang="en-CA" smtClean="0"/>
              <a:t>2025-02-20</a:t>
            </a:fld>
            <a:endParaRPr lang="en-CA"/>
          </a:p>
        </p:txBody>
      </p:sp>
      <p:sp>
        <p:nvSpPr>
          <p:cNvPr id="5" name="Footer Placeholder 4">
            <a:extLst>
              <a:ext uri="{FF2B5EF4-FFF2-40B4-BE49-F238E27FC236}">
                <a16:creationId xmlns:a16="http://schemas.microsoft.com/office/drawing/2014/main" id="{9A2FA006-22B8-8EF9-AEE8-3B8B361BAD4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B02C3B-04A8-30A6-D0E5-19A2748D91E1}"/>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113832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 1"/>
          <p:cNvSpPr>
            <a:spLocks noGrp="1"/>
          </p:cNvSpPr>
          <p:nvPr>
            <p:ph idx="1" hasCustomPrompt="1"/>
          </p:nvPr>
        </p:nvSpPr>
        <p:spPr>
          <a:xfrm>
            <a:off x="358988" y="1204564"/>
            <a:ext cx="11530179" cy="4780800"/>
          </a:xfrm>
        </p:spPr>
        <p:txBody>
          <a:bodyPr/>
          <a:lstStyle>
            <a:lvl1pPr>
              <a:buClr>
                <a:schemeClr val="tx2"/>
              </a:buClr>
              <a:defRPr sz="1600">
                <a:latin typeface="Arial" panose="020B0604020202020204" pitchFamily="34" charset="0"/>
                <a:cs typeface="Arial" panose="020B060402020202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GB"/>
              <a:t>Heading (For Next Level, Use ALT + SHIFT + ← or </a:t>
            </a:r>
            <a:r>
              <a:rPr lang="en-US"/>
              <a:t>→)</a:t>
            </a:r>
          </a:p>
          <a:p>
            <a:pPr marL="0" marR="0" lvl="1" indent="0" algn="l" defTabSz="914400" rtl="0" eaLnBrk="1" fontAlgn="auto" latinLnBrk="0" hangingPunct="1">
              <a:lnSpc>
                <a:spcPct val="105000"/>
              </a:lnSpc>
              <a:spcBef>
                <a:spcPct val="0"/>
              </a:spcBef>
              <a:spcAft>
                <a:spcPts val="242"/>
              </a:spcAft>
              <a:buClrTx/>
              <a:buSzTx/>
              <a:buFont typeface="Arial" pitchFamily="34" charset="0"/>
              <a:buNone/>
              <a:defRPr/>
            </a:pPr>
            <a:r>
              <a:rPr lang="en-GB"/>
              <a:t>Text without bullets (to add </a:t>
            </a:r>
            <a:r>
              <a:rPr lang="en-US"/>
              <a:t>bullets, use ALT + SHIFT +  ← or →) </a:t>
            </a:r>
          </a:p>
          <a:p>
            <a:pPr lvl="2"/>
            <a:r>
              <a:rPr lang="en-US"/>
              <a:t>Bullet 1</a:t>
            </a:r>
          </a:p>
          <a:p>
            <a:pPr lvl="3"/>
            <a:r>
              <a:rPr lang="en-US"/>
              <a:t>bullet 2</a:t>
            </a:r>
          </a:p>
          <a:p>
            <a:pPr lvl="4"/>
            <a:r>
              <a:rPr lang="en-US"/>
              <a:t>bullet 3</a:t>
            </a:r>
          </a:p>
          <a:p>
            <a:pPr lvl="5"/>
            <a:r>
              <a:rPr lang="en-US"/>
              <a:t>bullet 4</a:t>
            </a:r>
          </a:p>
        </p:txBody>
      </p:sp>
      <p:sp>
        <p:nvSpPr>
          <p:cNvPr id="4" name="Title">
            <a:extLst>
              <a:ext uri="{FF2B5EF4-FFF2-40B4-BE49-F238E27FC236}">
                <a16:creationId xmlns:a16="http://schemas.microsoft.com/office/drawing/2014/main" id="{0AAFF3D8-2110-4568-B33B-444A8433EB29}"/>
              </a:ext>
            </a:extLst>
          </p:cNvPr>
          <p:cNvSpPr>
            <a:spLocks noGrp="1"/>
          </p:cNvSpPr>
          <p:nvPr>
            <p:ph type="title"/>
          </p:nvPr>
        </p:nvSpPr>
        <p:spPr>
          <a:xfrm>
            <a:off x="301294" y="316800"/>
            <a:ext cx="11587873" cy="345600"/>
          </a:xfrm>
          <a:prstGeom prst="rect">
            <a:avLst/>
          </a:prstGeom>
        </p:spPr>
        <p:txBody>
          <a:bodyPr vert="horz" lIns="0" tIns="0" rIns="0" bIns="0" rtlCol="0" anchor="b" anchorCtr="0">
            <a:noAutofit/>
          </a:bodyPr>
          <a:lstStyle>
            <a:lvl1pPr>
              <a:defRPr>
                <a:latin typeface="Arial" panose="020B0604020202020204" pitchFamily="34" charset="0"/>
                <a:cs typeface="Arial" panose="020B0604020202020204" pitchFamily="34" charset="0"/>
              </a:defRPr>
            </a:lvl1pPr>
          </a:lstStyle>
          <a:p>
            <a:pPr lvl="0"/>
            <a:r>
              <a:rPr lang="en-US"/>
              <a:t>Use Title Case for Titles and Headings</a:t>
            </a:r>
            <a:endParaRPr lang="en-GB"/>
          </a:p>
        </p:txBody>
      </p:sp>
    </p:spTree>
    <p:extLst>
      <p:ext uri="{BB962C8B-B14F-4D97-AF65-F5344CB8AC3E}">
        <p14:creationId xmlns:p14="http://schemas.microsoft.com/office/powerpoint/2010/main" val="29904625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ver - no image">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F3CAB5A-A01B-49D3-835A-F0D91407C057}"/>
              </a:ext>
            </a:extLst>
          </p:cNvPr>
          <p:cNvSpPr>
            <a:spLocks noGrp="1"/>
          </p:cNvSpPr>
          <p:nvPr>
            <p:ph type="body" sz="quarter" idx="10" hasCustomPrompt="1"/>
          </p:nvPr>
        </p:nvSpPr>
        <p:spPr>
          <a:xfrm>
            <a:off x="2882899" y="5630064"/>
            <a:ext cx="6426203" cy="480153"/>
          </a:xfrm>
          <a:prstGeom prst="rect">
            <a:avLst/>
          </a:prstGeom>
        </p:spPr>
        <p:txBody>
          <a:bodyPr anchor="ctr"/>
          <a:lstStyle>
            <a:lvl1pPr algn="ctr">
              <a:defRPr sz="2800" b="1">
                <a:solidFill>
                  <a:schemeClr val="accent1"/>
                </a:solidFill>
                <a:latin typeface="+mj-lt"/>
              </a:defRPr>
            </a:lvl1pPr>
          </a:lstStyle>
          <a:p>
            <a:pPr lvl="0"/>
            <a:r>
              <a:rPr lang="en-US"/>
              <a:t>Title</a:t>
            </a:r>
          </a:p>
        </p:txBody>
      </p:sp>
      <p:sp>
        <p:nvSpPr>
          <p:cNvPr id="48" name="Text Placeholder 11">
            <a:extLst>
              <a:ext uri="{FF2B5EF4-FFF2-40B4-BE49-F238E27FC236}">
                <a16:creationId xmlns:a16="http://schemas.microsoft.com/office/drawing/2014/main" id="{528E4337-BC21-4103-B844-E2E2C15E7628}"/>
              </a:ext>
            </a:extLst>
          </p:cNvPr>
          <p:cNvSpPr>
            <a:spLocks noGrp="1"/>
          </p:cNvSpPr>
          <p:nvPr>
            <p:ph type="body" sz="quarter" idx="11" hasCustomPrompt="1"/>
          </p:nvPr>
        </p:nvSpPr>
        <p:spPr>
          <a:xfrm>
            <a:off x="4279900" y="6107548"/>
            <a:ext cx="3632200" cy="480153"/>
          </a:xfrm>
          <a:prstGeom prst="rect">
            <a:avLst/>
          </a:prstGeom>
        </p:spPr>
        <p:txBody>
          <a:bodyPr anchor="ctr"/>
          <a:lstStyle>
            <a:lvl1pPr algn="ctr">
              <a:defRPr sz="1400">
                <a:solidFill>
                  <a:schemeClr val="accent1"/>
                </a:solidFill>
                <a:latin typeface="+mj-lt"/>
              </a:defRPr>
            </a:lvl1pPr>
          </a:lstStyle>
          <a:p>
            <a:pPr lvl="0"/>
            <a:r>
              <a:rPr lang="en-US"/>
              <a:t>Date</a:t>
            </a:r>
          </a:p>
        </p:txBody>
      </p:sp>
      <p:sp>
        <p:nvSpPr>
          <p:cNvPr id="2" name="AutoShape 2" descr="Veteran Tech Executive Michael Moskowitz to Lead NorthStar Gaming">
            <a:extLst>
              <a:ext uri="{FF2B5EF4-FFF2-40B4-BE49-F238E27FC236}">
                <a16:creationId xmlns:a16="http://schemas.microsoft.com/office/drawing/2014/main" id="{5808CC52-00D0-46B5-ADAF-03300281DCAC}"/>
              </a:ext>
            </a:extLst>
          </p:cNvPr>
          <p:cNvSpPr>
            <a:spLocks noChangeAspect="1" noChangeArrowheads="1"/>
          </p:cNvSpPr>
          <p:nvPr userDrawn="1"/>
        </p:nvSpPr>
        <p:spPr>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descr="Graphical user interface, application&#10;&#10;Description automatically generated">
            <a:extLst>
              <a:ext uri="{FF2B5EF4-FFF2-40B4-BE49-F238E27FC236}">
                <a16:creationId xmlns:a16="http://schemas.microsoft.com/office/drawing/2014/main" id="{D98B4401-5B24-4EC0-910A-D615E6B7D85A}"/>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2478308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ver - no im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0D4064-88F3-B6CD-33A9-CBE53512EA33}"/>
              </a:ext>
            </a:extLst>
          </p:cNvPr>
          <p:cNvSpPr/>
          <p:nvPr userDrawn="1"/>
        </p:nvSpPr>
        <p:spPr>
          <a:xfrm>
            <a:off x="-1" y="0"/>
            <a:ext cx="12192001" cy="6858000"/>
          </a:xfrm>
          <a:prstGeom prst="rect">
            <a:avLst/>
          </a:prstGeom>
          <a:gradFill>
            <a:gsLst>
              <a:gs pos="0">
                <a:srgbClr val="020911"/>
              </a:gs>
              <a:gs pos="59000">
                <a:srgbClr val="0B2A49"/>
              </a:gs>
              <a:gs pos="83000">
                <a:srgbClr val="0C3359"/>
              </a:gs>
              <a:gs pos="100000">
                <a:srgbClr val="0F3C6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Veteran Tech Executive Michael Moskowitz to Lead NorthStar Gaming">
            <a:extLst>
              <a:ext uri="{FF2B5EF4-FFF2-40B4-BE49-F238E27FC236}">
                <a16:creationId xmlns:a16="http://schemas.microsoft.com/office/drawing/2014/main" id="{5808CC52-00D0-46B5-ADAF-03300281DCAC}"/>
              </a:ext>
            </a:extLst>
          </p:cNvPr>
          <p:cNvSpPr>
            <a:spLocks noChangeAspect="1" noChangeArrowheads="1"/>
          </p:cNvSpPr>
          <p:nvPr userDrawn="1"/>
        </p:nvSpPr>
        <p:spPr>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1004220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1F2A-011B-3348-3054-A0304E1A8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7F5100D-CDA7-9C10-EF30-87BF82E23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FCC0769-E0AE-847E-47EB-DB8AFF56827D}"/>
              </a:ext>
            </a:extLst>
          </p:cNvPr>
          <p:cNvSpPr>
            <a:spLocks noGrp="1"/>
          </p:cNvSpPr>
          <p:nvPr>
            <p:ph type="dt" sz="half" idx="10"/>
          </p:nvPr>
        </p:nvSpPr>
        <p:spPr/>
        <p:txBody>
          <a:bodyPr/>
          <a:lstStyle/>
          <a:p>
            <a:fld id="{D9CA6EA5-3B2B-4A69-99C7-C0EC87B0BD76}" type="datetime1">
              <a:rPr lang="en-CA" smtClean="0"/>
              <a:t>2025-02-20</a:t>
            </a:fld>
            <a:endParaRPr lang="en-CA"/>
          </a:p>
        </p:txBody>
      </p:sp>
      <p:sp>
        <p:nvSpPr>
          <p:cNvPr id="5" name="Footer Placeholder 4">
            <a:extLst>
              <a:ext uri="{FF2B5EF4-FFF2-40B4-BE49-F238E27FC236}">
                <a16:creationId xmlns:a16="http://schemas.microsoft.com/office/drawing/2014/main" id="{1BE64DE5-1288-5171-0728-CBD188488661}"/>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962719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CDD9-8C73-77CE-99DB-A6D6C741972A}"/>
              </a:ext>
            </a:extLst>
          </p:cNvPr>
          <p:cNvSpPr>
            <a:spLocks noGrp="1"/>
          </p:cNvSpPr>
          <p:nvPr>
            <p:ph type="title"/>
          </p:nvPr>
        </p:nvSpPr>
        <p:spPr/>
        <p:txBody>
          <a:bodyPr>
            <a:normAutofit/>
          </a:bodyPr>
          <a:lstStyle>
            <a:lvl1pPr>
              <a:defRPr sz="4000" b="1">
                <a:solidFill>
                  <a:srgbClr val="004E78"/>
                </a:solidFill>
                <a:latin typeface="Source Sans Pro" panose="020B0503030403020204" pitchFamily="34" charset="0"/>
                <a:ea typeface="Source Sans Pro" panose="020B0503030403020204" pitchFamily="34"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9170751-9569-D2CA-0069-7BBA7D9C56C8}"/>
              </a:ext>
            </a:extLst>
          </p:cNvPr>
          <p:cNvSpPr>
            <a:spLocks noGrp="1"/>
          </p:cNvSpPr>
          <p:nvPr>
            <p:ph idx="1"/>
          </p:nvPr>
        </p:nvSpPr>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6596AA4-215F-A6FD-63E4-AC2FDA335EAF}"/>
              </a:ext>
            </a:extLst>
          </p:cNvPr>
          <p:cNvSpPr>
            <a:spLocks noGrp="1"/>
          </p:cNvSpPr>
          <p:nvPr>
            <p:ph type="dt" sz="half" idx="10"/>
          </p:nvPr>
        </p:nvSpPr>
        <p:spPr/>
        <p:txBody>
          <a:bodyPr/>
          <a:lstStyle/>
          <a:p>
            <a:fld id="{9ADE859C-74CF-4012-874B-98466E118632}" type="datetime1">
              <a:rPr lang="en-CA" smtClean="0"/>
              <a:t>2025-02-20</a:t>
            </a:fld>
            <a:endParaRPr lang="en-CA"/>
          </a:p>
        </p:txBody>
      </p:sp>
      <p:sp>
        <p:nvSpPr>
          <p:cNvPr id="5" name="Footer Placeholder 4">
            <a:extLst>
              <a:ext uri="{FF2B5EF4-FFF2-40B4-BE49-F238E27FC236}">
                <a16:creationId xmlns:a16="http://schemas.microsoft.com/office/drawing/2014/main" id="{9252E749-E715-716E-425E-C2D47EFEDA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6EA940B-41FB-BD19-FC88-244340C16871}"/>
              </a:ext>
            </a:extLst>
          </p:cNvPr>
          <p:cNvSpPr>
            <a:spLocks noGrp="1"/>
          </p:cNvSpPr>
          <p:nvPr>
            <p:ph type="sldNum" sz="quarter" idx="12"/>
          </p:nvPr>
        </p:nvSpPr>
        <p:spPr/>
        <p:txBody>
          <a:bodyPr/>
          <a:lstStyle>
            <a:lvl1pPr>
              <a:defRPr sz="1400">
                <a:latin typeface="Source Sans Pro" panose="020B0503030403020204" pitchFamily="34" charset="0"/>
                <a:ea typeface="Source Sans Pro" panose="020B0503030403020204" pitchFamily="34" charset="0"/>
              </a:defRPr>
            </a:lvl1pPr>
          </a:lstStyle>
          <a:p>
            <a:fld id="{CCF7E826-C16C-4904-9DC2-B81C21172303}" type="slidenum">
              <a:rPr lang="en-CA" smtClean="0"/>
              <a:pPr/>
              <a:t>‹#›</a:t>
            </a:fld>
            <a:endParaRPr lang="en-CA"/>
          </a:p>
        </p:txBody>
      </p:sp>
    </p:spTree>
    <p:extLst>
      <p:ext uri="{BB962C8B-B14F-4D97-AF65-F5344CB8AC3E}">
        <p14:creationId xmlns:p14="http://schemas.microsoft.com/office/powerpoint/2010/main" val="276083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8622-C1ED-B1A9-BA22-A647856D9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54BC86-53F9-283A-E09C-538985E0E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DC86C1-26AC-05EF-4EC0-8B30A9D6C68A}"/>
              </a:ext>
            </a:extLst>
          </p:cNvPr>
          <p:cNvSpPr>
            <a:spLocks noGrp="1"/>
          </p:cNvSpPr>
          <p:nvPr>
            <p:ph type="dt" sz="half" idx="10"/>
          </p:nvPr>
        </p:nvSpPr>
        <p:spPr/>
        <p:txBody>
          <a:bodyPr/>
          <a:lstStyle/>
          <a:p>
            <a:fld id="{F06990D8-F87E-49B3-958A-D0BB9028E5F5}" type="datetime1">
              <a:rPr lang="en-CA" smtClean="0"/>
              <a:t>2025-02-20</a:t>
            </a:fld>
            <a:endParaRPr lang="en-CA"/>
          </a:p>
        </p:txBody>
      </p:sp>
      <p:sp>
        <p:nvSpPr>
          <p:cNvPr id="5" name="Footer Placeholder 4">
            <a:extLst>
              <a:ext uri="{FF2B5EF4-FFF2-40B4-BE49-F238E27FC236}">
                <a16:creationId xmlns:a16="http://schemas.microsoft.com/office/drawing/2014/main" id="{6D5464BD-4257-D7CC-9333-39A3134660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150356F-EBF0-1233-FC85-7FEAF66E6A97}"/>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3935847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C085-7151-A97B-98A7-0181294DAFB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5F1B927-1FAE-1ED6-483A-708FFDAB0B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B10EA0C-B52A-0271-14B3-42C80F51CB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4854235-9106-AC95-8CC7-A60A6FE6A5FD}"/>
              </a:ext>
            </a:extLst>
          </p:cNvPr>
          <p:cNvSpPr>
            <a:spLocks noGrp="1"/>
          </p:cNvSpPr>
          <p:nvPr>
            <p:ph type="dt" sz="half" idx="10"/>
          </p:nvPr>
        </p:nvSpPr>
        <p:spPr/>
        <p:txBody>
          <a:bodyPr/>
          <a:lstStyle/>
          <a:p>
            <a:fld id="{52F115AB-25AE-4A55-B89B-DE0BB1354B49}" type="datetime1">
              <a:rPr lang="en-CA" smtClean="0"/>
              <a:t>2025-02-20</a:t>
            </a:fld>
            <a:endParaRPr lang="en-CA"/>
          </a:p>
        </p:txBody>
      </p:sp>
      <p:sp>
        <p:nvSpPr>
          <p:cNvPr id="6" name="Footer Placeholder 5">
            <a:extLst>
              <a:ext uri="{FF2B5EF4-FFF2-40B4-BE49-F238E27FC236}">
                <a16:creationId xmlns:a16="http://schemas.microsoft.com/office/drawing/2014/main" id="{810E7123-6A71-373A-0556-626E0BFAF85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A847977-48DD-BAD3-D752-DF2C9DAB226A}"/>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414989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04BE-6F12-0A74-5750-0E765F745D2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FE4DAE0-C24A-E549-0716-692107759B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511DE3-BB05-D6BF-8303-04EBF19AA8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996314D-9151-BD1A-A841-8DBD1D3F9E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94A99-0735-AAE9-EDD7-06F60E8479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057D591-3A3D-3FB3-07C1-6FB7EFDB51D7}"/>
              </a:ext>
            </a:extLst>
          </p:cNvPr>
          <p:cNvSpPr>
            <a:spLocks noGrp="1"/>
          </p:cNvSpPr>
          <p:nvPr>
            <p:ph type="dt" sz="half" idx="10"/>
          </p:nvPr>
        </p:nvSpPr>
        <p:spPr/>
        <p:txBody>
          <a:bodyPr/>
          <a:lstStyle/>
          <a:p>
            <a:fld id="{D8CB8126-8BB9-400D-8686-3A9C557B66E7}" type="datetime1">
              <a:rPr lang="en-CA" smtClean="0"/>
              <a:t>2025-02-20</a:t>
            </a:fld>
            <a:endParaRPr lang="en-CA"/>
          </a:p>
        </p:txBody>
      </p:sp>
      <p:sp>
        <p:nvSpPr>
          <p:cNvPr id="8" name="Footer Placeholder 7">
            <a:extLst>
              <a:ext uri="{FF2B5EF4-FFF2-40B4-BE49-F238E27FC236}">
                <a16:creationId xmlns:a16="http://schemas.microsoft.com/office/drawing/2014/main" id="{298D63E1-5C51-1BE5-FCAB-01D394B1697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46712BA-7D5A-9613-F69A-09B10480CB06}"/>
              </a:ext>
            </a:extLst>
          </p:cNvPr>
          <p:cNvSpPr>
            <a:spLocks noGrp="1"/>
          </p:cNvSpPr>
          <p:nvPr>
            <p:ph type="sldNum" sz="quarter" idx="12"/>
          </p:nvPr>
        </p:nvSpPr>
        <p:spPr/>
        <p:txBody>
          <a:bodyPr/>
          <a:lstStyle/>
          <a:p>
            <a:fld id="{CCF7E826-C16C-4904-9DC2-B81C21172303}" type="slidenum">
              <a:rPr lang="en-CA" smtClean="0"/>
              <a:t>‹#›</a:t>
            </a:fld>
            <a:endParaRPr lang="en-CA"/>
          </a:p>
        </p:txBody>
      </p:sp>
    </p:spTree>
    <p:extLst>
      <p:ext uri="{BB962C8B-B14F-4D97-AF65-F5344CB8AC3E}">
        <p14:creationId xmlns:p14="http://schemas.microsoft.com/office/powerpoint/2010/main" val="846170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1"/>
          <p:cNvSpPr>
            <a:spLocks noGrp="1"/>
          </p:cNvSpPr>
          <p:nvPr>
            <p:ph type="body" idx="1"/>
          </p:nvPr>
        </p:nvSpPr>
        <p:spPr>
          <a:xfrm>
            <a:off x="401471" y="1252189"/>
            <a:ext cx="11530179" cy="4780800"/>
          </a:xfrm>
          <a:prstGeom prst="rect">
            <a:avLst/>
          </a:prstGeom>
        </p:spPr>
        <p:txBody>
          <a:bodyPr vert="horz" lIns="0" tIns="0" rIns="91440" bIns="45720" rtlCol="0">
            <a:normAutofit/>
          </a:bodyPr>
          <a:lstStyle/>
          <a:p>
            <a:pPr lvl="0"/>
            <a:r>
              <a:rPr lang="en-GB"/>
              <a:t>Heading (For Next Level, Use ALT + SHIFT + ← or </a:t>
            </a:r>
            <a:r>
              <a:rPr lang="en-US"/>
              <a:t>→)</a:t>
            </a:r>
          </a:p>
          <a:p>
            <a:pPr marL="0" marR="0" lvl="1" indent="0" algn="l" defTabSz="914400" rtl="0" eaLnBrk="1" fontAlgn="auto" latinLnBrk="0" hangingPunct="1">
              <a:lnSpc>
                <a:spcPct val="105000"/>
              </a:lnSpc>
              <a:spcBef>
                <a:spcPct val="0"/>
              </a:spcBef>
              <a:spcAft>
                <a:spcPts val="242"/>
              </a:spcAft>
              <a:buClrTx/>
              <a:buSzTx/>
              <a:buFont typeface="Arial" pitchFamily="34" charset="0"/>
              <a:buNone/>
              <a:defRPr/>
            </a:pPr>
            <a:r>
              <a:rPr lang="en-GB"/>
              <a:t>Text without bullets (to add </a:t>
            </a:r>
            <a:r>
              <a:rPr lang="en-US"/>
              <a:t>bullets, use ALT + SHIFT +  ← or →) </a:t>
            </a:r>
          </a:p>
          <a:p>
            <a:pPr lvl="2"/>
            <a:r>
              <a:rPr lang="en-US"/>
              <a:t>Bullet 1</a:t>
            </a:r>
          </a:p>
          <a:p>
            <a:pPr lvl="3"/>
            <a:r>
              <a:rPr lang="en-US"/>
              <a:t>bullet 2</a:t>
            </a:r>
          </a:p>
          <a:p>
            <a:pPr lvl="4"/>
            <a:r>
              <a:rPr lang="en-US"/>
              <a:t>bullet 3</a:t>
            </a:r>
          </a:p>
          <a:p>
            <a:pPr lvl="5"/>
            <a:r>
              <a:rPr lang="en-US"/>
              <a:t>bullet 4</a:t>
            </a:r>
          </a:p>
        </p:txBody>
      </p:sp>
      <p:grpSp>
        <p:nvGrpSpPr>
          <p:cNvPr id="41" name="Group 40">
            <a:extLst>
              <a:ext uri="{FF2B5EF4-FFF2-40B4-BE49-F238E27FC236}">
                <a16:creationId xmlns:a16="http://schemas.microsoft.com/office/drawing/2014/main" id="{E7E4F7A9-6018-40E2-A682-609370634F16}"/>
              </a:ext>
            </a:extLst>
          </p:cNvPr>
          <p:cNvGrpSpPr/>
          <p:nvPr userDrawn="1"/>
        </p:nvGrpSpPr>
        <p:grpSpPr>
          <a:xfrm>
            <a:off x="-1513840" y="743387"/>
            <a:ext cx="1336037" cy="1609725"/>
            <a:chOff x="-1143000" y="743386"/>
            <a:chExt cx="1009648" cy="1666439"/>
          </a:xfrm>
        </p:grpSpPr>
        <p:sp>
          <p:nvSpPr>
            <p:cNvPr id="42" name="Rectangle 41">
              <a:extLst>
                <a:ext uri="{FF2B5EF4-FFF2-40B4-BE49-F238E27FC236}">
                  <a16:creationId xmlns:a16="http://schemas.microsoft.com/office/drawing/2014/main" id="{717891FA-D8D5-4F1D-8FD1-73CAA4C9C607}"/>
                </a:ext>
              </a:extLst>
            </p:cNvPr>
            <p:cNvSpPr/>
            <p:nvPr userDrawn="1"/>
          </p:nvSpPr>
          <p:spPr>
            <a:xfrm>
              <a:off x="-1143000" y="1028314"/>
              <a:ext cx="1009648" cy="24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b="1">
                  <a:solidFill>
                    <a:schemeClr val="bg1"/>
                  </a:solidFill>
                  <a:latin typeface="+mj-lt"/>
                  <a:cs typeface="Arial" panose="020B0604020202020204" pitchFamily="34" charset="0"/>
                </a:rPr>
                <a:t>166, 166, 166</a:t>
              </a:r>
            </a:p>
          </p:txBody>
        </p:sp>
        <p:sp>
          <p:nvSpPr>
            <p:cNvPr id="43" name="Rectangle 42">
              <a:extLst>
                <a:ext uri="{FF2B5EF4-FFF2-40B4-BE49-F238E27FC236}">
                  <a16:creationId xmlns:a16="http://schemas.microsoft.com/office/drawing/2014/main" id="{A9B96060-731E-4468-990C-2BE2180C5468}"/>
                </a:ext>
              </a:extLst>
            </p:cNvPr>
            <p:cNvSpPr/>
            <p:nvPr userDrawn="1"/>
          </p:nvSpPr>
          <p:spPr>
            <a:xfrm>
              <a:off x="-1143000" y="1313241"/>
              <a:ext cx="1009648" cy="2418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a:solidFill>
                    <a:schemeClr val="bg1"/>
                  </a:solidFill>
                  <a:latin typeface="+mj-lt"/>
                  <a:cs typeface="Arial" panose="020B0604020202020204" pitchFamily="34" charset="0"/>
                </a:rPr>
                <a:t>68, 114, 196</a:t>
              </a:r>
              <a:endParaRPr lang="en-US" sz="1100" b="1">
                <a:solidFill>
                  <a:schemeClr val="bg1"/>
                </a:solidFill>
                <a:latin typeface="+mj-lt"/>
                <a:cs typeface="Arial" panose="020B0604020202020204" pitchFamily="34" charset="0"/>
              </a:endParaRPr>
            </a:p>
          </p:txBody>
        </p:sp>
        <p:sp>
          <p:nvSpPr>
            <p:cNvPr id="44" name="Rectangle 43">
              <a:extLst>
                <a:ext uri="{FF2B5EF4-FFF2-40B4-BE49-F238E27FC236}">
                  <a16:creationId xmlns:a16="http://schemas.microsoft.com/office/drawing/2014/main" id="{EA9448C7-0D4F-41CB-B7FA-D36DA6578229}"/>
                </a:ext>
              </a:extLst>
            </p:cNvPr>
            <p:cNvSpPr/>
            <p:nvPr userDrawn="1"/>
          </p:nvSpPr>
          <p:spPr>
            <a:xfrm>
              <a:off x="-1143000" y="1598169"/>
              <a:ext cx="1009648" cy="241800"/>
            </a:xfrm>
            <a:prstGeom prst="rect">
              <a:avLst/>
            </a:prstGeom>
            <a:solidFill>
              <a:srgbClr val="C3D8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CA" sz="1100" b="1">
                  <a:solidFill>
                    <a:schemeClr val="tx1"/>
                  </a:solidFill>
                  <a:latin typeface="+mj-lt"/>
                  <a:cs typeface="Arial" panose="020B0604020202020204" pitchFamily="34" charset="0"/>
                </a:rPr>
                <a:t>195, 216, 234</a:t>
              </a:r>
              <a:endParaRPr lang="en-US" sz="1100" b="1">
                <a:solidFill>
                  <a:schemeClr val="tx1"/>
                </a:solidFill>
                <a:latin typeface="+mj-lt"/>
                <a:cs typeface="Arial" panose="020B0604020202020204" pitchFamily="34" charset="0"/>
              </a:endParaRPr>
            </a:p>
          </p:txBody>
        </p:sp>
        <p:sp>
          <p:nvSpPr>
            <p:cNvPr id="45" name="Rectangle 44">
              <a:extLst>
                <a:ext uri="{FF2B5EF4-FFF2-40B4-BE49-F238E27FC236}">
                  <a16:creationId xmlns:a16="http://schemas.microsoft.com/office/drawing/2014/main" id="{5E5F3D49-39FE-4044-8462-9B77ADFD9DC1}"/>
                </a:ext>
              </a:extLst>
            </p:cNvPr>
            <p:cNvSpPr/>
            <p:nvPr userDrawn="1"/>
          </p:nvSpPr>
          <p:spPr>
            <a:xfrm>
              <a:off x="-1143000" y="1883097"/>
              <a:ext cx="1009648" cy="241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a:solidFill>
                    <a:schemeClr val="tx1"/>
                  </a:solidFill>
                  <a:latin typeface="+mj-lt"/>
                  <a:cs typeface="Arial" panose="020B0604020202020204" pitchFamily="34" charset="0"/>
                </a:rPr>
                <a:t>146,208, 80</a:t>
              </a:r>
              <a:endParaRPr lang="en-US" sz="1100" b="1">
                <a:solidFill>
                  <a:schemeClr val="tx1"/>
                </a:solidFill>
                <a:latin typeface="+mj-lt"/>
                <a:cs typeface="Arial" panose="020B0604020202020204" pitchFamily="34" charset="0"/>
              </a:endParaRPr>
            </a:p>
          </p:txBody>
        </p:sp>
        <p:sp>
          <p:nvSpPr>
            <p:cNvPr id="46" name="Rectangle 45">
              <a:extLst>
                <a:ext uri="{FF2B5EF4-FFF2-40B4-BE49-F238E27FC236}">
                  <a16:creationId xmlns:a16="http://schemas.microsoft.com/office/drawing/2014/main" id="{4BDC9645-F10F-4722-88B7-61ABE9A5DE6E}"/>
                </a:ext>
              </a:extLst>
            </p:cNvPr>
            <p:cNvSpPr/>
            <p:nvPr userDrawn="1"/>
          </p:nvSpPr>
          <p:spPr>
            <a:xfrm>
              <a:off x="-1143000" y="2168025"/>
              <a:ext cx="1009648" cy="2418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a:solidFill>
                    <a:schemeClr val="tx1"/>
                  </a:solidFill>
                  <a:latin typeface="+mj-lt"/>
                  <a:cs typeface="Arial" panose="020B0604020202020204" pitchFamily="34" charset="0"/>
                </a:rPr>
                <a:t>221, 221, 221</a:t>
              </a:r>
              <a:endParaRPr lang="en-US" sz="1100" b="1">
                <a:solidFill>
                  <a:schemeClr val="tx1"/>
                </a:solidFill>
                <a:latin typeface="+mj-lt"/>
                <a:cs typeface="Arial" panose="020B0604020202020204" pitchFamily="34" charset="0"/>
              </a:endParaRPr>
            </a:p>
          </p:txBody>
        </p:sp>
        <p:sp>
          <p:nvSpPr>
            <p:cNvPr id="47" name="Rectangle 46">
              <a:extLst>
                <a:ext uri="{FF2B5EF4-FFF2-40B4-BE49-F238E27FC236}">
                  <a16:creationId xmlns:a16="http://schemas.microsoft.com/office/drawing/2014/main" id="{F18F5892-CB74-4B00-A4F0-AE5C122097CD}"/>
                </a:ext>
              </a:extLst>
            </p:cNvPr>
            <p:cNvSpPr/>
            <p:nvPr userDrawn="1"/>
          </p:nvSpPr>
          <p:spPr>
            <a:xfrm>
              <a:off x="-1143000" y="743386"/>
              <a:ext cx="1009648" cy="241800"/>
            </a:xfrm>
            <a:prstGeom prst="rect">
              <a:avLst/>
            </a:prstGeom>
            <a:solidFill>
              <a:srgbClr val="1833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100" b="1">
                  <a:solidFill>
                    <a:schemeClr val="bg1"/>
                  </a:solidFill>
                  <a:latin typeface="+mj-lt"/>
                  <a:cs typeface="Arial" panose="020B0604020202020204" pitchFamily="34" charset="0"/>
                </a:rPr>
                <a:t>24, 51, 98</a:t>
              </a:r>
            </a:p>
          </p:txBody>
        </p:sp>
      </p:grpSp>
      <p:sp>
        <p:nvSpPr>
          <p:cNvPr id="16" name="Rectangle 5">
            <a:extLst>
              <a:ext uri="{FF2B5EF4-FFF2-40B4-BE49-F238E27FC236}">
                <a16:creationId xmlns:a16="http://schemas.microsoft.com/office/drawing/2014/main" id="{2E097AD8-4FEF-460D-A2E9-A3760FE9F88F}"/>
              </a:ext>
            </a:extLst>
          </p:cNvPr>
          <p:cNvSpPr>
            <a:spLocks noChangeArrowheads="1"/>
          </p:cNvSpPr>
          <p:nvPr userDrawn="1"/>
        </p:nvSpPr>
        <p:spPr>
          <a:xfrm>
            <a:off x="11814143" y="6486991"/>
            <a:ext cx="520699" cy="22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l" eaLnBrk="0" hangingPunct="0">
              <a:spcBef>
                <a:spcPct val="0"/>
              </a:spcBef>
              <a:buClrTx/>
            </a:pPr>
            <a:fld id="{D78EA2AB-BD94-40A5-8EE0-1E6628D30E5A}" type="slidenum">
              <a:rPr lang="en-US" sz="700">
                <a:solidFill>
                  <a:schemeClr val="tx1"/>
                </a:solidFill>
                <a:latin typeface="Montserrat" panose="00000500000000000000" pitchFamily="50" charset="0"/>
              </a:rPr>
              <a:t>‹#›</a:t>
            </a:fld>
            <a:endParaRPr lang="en-US" sz="700">
              <a:solidFill>
                <a:schemeClr val="tx1"/>
              </a:solidFill>
              <a:latin typeface="Montserrat" panose="00000500000000000000" pitchFamily="50" charset="0"/>
            </a:endParaRPr>
          </a:p>
        </p:txBody>
      </p:sp>
      <p:cxnSp>
        <p:nvCxnSpPr>
          <p:cNvPr id="18" name="Straight Connector 17">
            <a:extLst>
              <a:ext uri="{FF2B5EF4-FFF2-40B4-BE49-F238E27FC236}">
                <a16:creationId xmlns:a16="http://schemas.microsoft.com/office/drawing/2014/main" id="{34364974-A6CA-42A0-BA3C-E8B78FB0258B}"/>
              </a:ext>
            </a:extLst>
          </p:cNvPr>
          <p:cNvCxnSpPr>
            <a:cxnSpLocks/>
          </p:cNvCxnSpPr>
          <p:nvPr userDrawn="1"/>
        </p:nvCxnSpPr>
        <p:spPr>
          <a:xfrm>
            <a:off x="11722142" y="6486991"/>
            <a:ext cx="0" cy="257055"/>
          </a:xfrm>
          <a:prstGeom prst="line">
            <a:avLst/>
          </a:prstGeom>
          <a:ln w="12700">
            <a:solidFill>
              <a:srgbClr val="4472C4"/>
            </a:solidFill>
          </a:ln>
        </p:spPr>
        <p:style>
          <a:lnRef idx="1">
            <a:schemeClr val="accent1"/>
          </a:lnRef>
          <a:fillRef idx="0">
            <a:schemeClr val="accent1"/>
          </a:fillRef>
          <a:effectRef idx="0">
            <a:schemeClr val="accent1"/>
          </a:effectRef>
          <a:fontRef idx="minor">
            <a:schemeClr val="tx1"/>
          </a:fontRef>
        </p:style>
      </p:cxnSp>
      <p:sp>
        <p:nvSpPr>
          <p:cNvPr id="290" name="Rectangle 289">
            <a:extLst>
              <a:ext uri="{FF2B5EF4-FFF2-40B4-BE49-F238E27FC236}">
                <a16:creationId xmlns:a16="http://schemas.microsoft.com/office/drawing/2014/main" id="{FB8EB170-4AA3-420F-B05A-9AB0EDD7B5E9}"/>
              </a:ext>
            </a:extLst>
          </p:cNvPr>
          <p:cNvSpPr/>
          <p:nvPr userDrawn="1"/>
        </p:nvSpPr>
        <p:spPr>
          <a:xfrm>
            <a:off x="2766" y="-20429"/>
            <a:ext cx="12181748" cy="886274"/>
          </a:xfrm>
          <a:prstGeom prst="rect">
            <a:avLst/>
          </a:prstGeom>
          <a:solidFill>
            <a:srgbClr val="0B182F"/>
          </a:solidFill>
          <a:ln>
            <a:solidFill>
              <a:schemeClr val="bg1">
                <a:alpha val="1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lvl="0" algn="l" defTabSz="1827213" eaLnBrk="0" fontAlgn="base" hangingPunct="0">
              <a:spcBef>
                <a:spcPct val="0"/>
              </a:spcBef>
              <a:spcAft>
                <a:spcPct val="0"/>
              </a:spcAft>
            </a:pPr>
            <a:endParaRPr lang="en-US" sz="4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B9ED536-081C-F9A4-6BF4-28A8F5394DFD}"/>
              </a:ext>
            </a:extLst>
          </p:cNvPr>
          <p:cNvSpPr txBox="1"/>
          <p:nvPr userDrawn="1"/>
        </p:nvSpPr>
        <p:spPr>
          <a:xfrm>
            <a:off x="9584506" y="6525628"/>
            <a:ext cx="1314816" cy="202299"/>
          </a:xfrm>
          <a:prstGeom prst="rect">
            <a:avLst/>
          </a:prstGeom>
          <a:noFill/>
        </p:spPr>
        <p:txBody>
          <a:bodyPr wrap="square" rtlCol="0">
            <a:spAutoFit/>
          </a:bodyPr>
          <a:lstStyle/>
          <a:p>
            <a:pPr algn="r"/>
            <a:r>
              <a:rPr lang="en-CA" sz="700" b="1">
                <a:latin typeface="Montserrat" panose="00000500000000000000" pitchFamily="50" charset="0"/>
                <a:cs typeface="Arial" panose="020B0604020202020204" pitchFamily="34" charset="0"/>
              </a:rPr>
              <a:t>TSXV: BET</a:t>
            </a:r>
          </a:p>
        </p:txBody>
      </p:sp>
      <p:sp>
        <p:nvSpPr>
          <p:cNvPr id="5" name="TextBox 4">
            <a:extLst>
              <a:ext uri="{FF2B5EF4-FFF2-40B4-BE49-F238E27FC236}">
                <a16:creationId xmlns:a16="http://schemas.microsoft.com/office/drawing/2014/main" id="{4CC3A53A-9975-E89E-5054-009101E153DA}"/>
              </a:ext>
            </a:extLst>
          </p:cNvPr>
          <p:cNvSpPr txBox="1"/>
          <p:nvPr userDrawn="1"/>
        </p:nvSpPr>
        <p:spPr>
          <a:xfrm>
            <a:off x="10674657" y="6525628"/>
            <a:ext cx="1011347" cy="202299"/>
          </a:xfrm>
          <a:prstGeom prst="rect">
            <a:avLst/>
          </a:prstGeom>
          <a:noFill/>
        </p:spPr>
        <p:txBody>
          <a:bodyPr wrap="square" rtlCol="0">
            <a:spAutoFit/>
          </a:bodyPr>
          <a:lstStyle/>
          <a:p>
            <a:pPr algn="r"/>
            <a:r>
              <a:rPr lang="en-CA" sz="700" b="1">
                <a:latin typeface="Montserrat" panose="00000500000000000000" pitchFamily="50" charset="0"/>
                <a:cs typeface="Arial" panose="020B0604020202020204" pitchFamily="34" charset="0"/>
              </a:rPr>
              <a:t>OTCQB:NSBBF</a:t>
            </a:r>
          </a:p>
        </p:txBody>
      </p:sp>
      <p:pic>
        <p:nvPicPr>
          <p:cNvPr id="7" name="Picture 6" descr="A black background with white text&#10;&#10;Description automatically generated">
            <a:extLst>
              <a:ext uri="{FF2B5EF4-FFF2-40B4-BE49-F238E27FC236}">
                <a16:creationId xmlns:a16="http://schemas.microsoft.com/office/drawing/2014/main" id="{D0054F9C-73A6-8AF8-C975-121889D549F2}"/>
              </a:ext>
            </a:extLst>
          </p:cNvPr>
          <p:cNvPicPr>
            <a:picLocks noChangeAspect="1"/>
          </p:cNvPicPr>
          <p:nvPr userDrawn="1"/>
        </p:nvPicPr>
        <p:blipFill>
          <a:blip r:embed="rId4"/>
          <a:stretch>
            <a:fillRect/>
          </a:stretch>
        </p:blipFill>
        <p:spPr>
          <a:xfrm>
            <a:off x="10363113" y="193554"/>
            <a:ext cx="1568537" cy="450598"/>
          </a:xfrm>
          <a:prstGeom prst="rect">
            <a:avLst/>
          </a:prstGeom>
        </p:spPr>
      </p:pic>
    </p:spTree>
    <p:extLst>
      <p:ext uri="{BB962C8B-B14F-4D97-AF65-F5344CB8AC3E}">
        <p14:creationId xmlns:p14="http://schemas.microsoft.com/office/powerpoint/2010/main" val="2978679953"/>
      </p:ext>
    </p:extLst>
  </p:cSld>
  <p:clrMap bg1="lt1" tx1="dk1" bg2="lt2" tx2="dk2" accent1="accent1" accent2="accent2" accent3="accent3" accent4="accent4" accent5="accent5" accent6="accent6" hlink="hlink" folHlink="folHlink"/>
  <p:sldLayoutIdLst>
    <p:sldLayoutId id="2147483722" r:id="rId1"/>
    <p:sldLayoutId id="2147483723" r:id="rId2"/>
  </p:sldLayoutIdLst>
  <p:hf hdr="0"/>
  <p:txStyles>
    <p:titleStyle>
      <a:lvl1pPr algn="l" defTabSz="914400" rtl="0" eaLnBrk="1" latinLnBrk="0" hangingPunct="1">
        <a:spcBef>
          <a:spcPct val="0"/>
        </a:spcBef>
        <a:buNone/>
        <a:defRPr lang="en-GB" sz="2400" b="1" kern="1200">
          <a:solidFill>
            <a:schemeClr val="bg1"/>
          </a:solidFill>
          <a:latin typeface="+mj-lt"/>
          <a:ea typeface="+mj-ea"/>
          <a:cs typeface="Poppins" panose="00000500000000000000" pitchFamily="2" charset="0"/>
        </a:defRPr>
      </a:lvl1pPr>
    </p:titleStyle>
    <p:body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Arial" panose="020B0604020202020204" pitchFamily="34" charset="0"/>
          <a:ea typeface="+mn-ea"/>
          <a:cs typeface="Arial" panose="020B060402020202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Arial" panose="020B0604020202020204" pitchFamily="34" charset="0"/>
          <a:ea typeface="+mn-ea"/>
          <a:cs typeface="Arial" panose="020B060402020202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114000"/>
        </a:lnSpc>
        <a:spcBef>
          <a:spcPct val="0"/>
        </a:spcBef>
        <a:spcAft>
          <a:spcPts val="300"/>
        </a:spcAft>
        <a:buFont typeface="Arial" pitchFamily="34" charset="0"/>
        <a:buNone/>
        <a:defRPr sz="1400" kern="1200">
          <a:solidFill>
            <a:schemeClr val="tx1"/>
          </a:solidFill>
          <a:latin typeface="+mn-lt"/>
          <a:ea typeface="+mn-ea"/>
          <a:cs typeface="+mn-cs"/>
        </a:defRPr>
      </a:lvl1pPr>
      <a:lvl2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2pPr>
      <a:lvl3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400" kern="1200">
          <a:solidFill>
            <a:schemeClr val="tx1"/>
          </a:solidFill>
          <a:latin typeface="+mn-lt"/>
          <a:ea typeface="+mn-ea"/>
          <a:cs typeface="+mn-cs"/>
        </a:defRPr>
      </a:lvl3pPr>
      <a:lvl4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4pPr>
      <a:lvl5pPr marL="714375" indent="-174625" algn="l" defTabSz="914400" rtl="0" eaLnBrk="1" latinLnBrk="0" hangingPunct="1">
        <a:spcBef>
          <a:spcPct val="20000"/>
        </a:spcBef>
        <a:buClr>
          <a:schemeClr val="accent1"/>
        </a:buClr>
        <a:buSzTx/>
        <a:buFont typeface="Symbol" pitchFamily="18" charset="2"/>
        <a:buChar char="-"/>
        <a:defRPr sz="1400" kern="1200">
          <a:solidFill>
            <a:schemeClr val="tx1"/>
          </a:solidFill>
          <a:latin typeface="+mn-lt"/>
          <a:ea typeface="+mn-ea"/>
          <a:cs typeface="+mn-cs"/>
        </a:defRPr>
      </a:lvl5pPr>
      <a:lvl6pPr marL="898525" indent="-184150" algn="l" defTabSz="914400" rtl="0" eaLnBrk="1" latinLnBrk="0" hangingPunct="1">
        <a:spcBef>
          <a:spcPct val="20000"/>
        </a:spcBef>
        <a:buClr>
          <a:schemeClr val="accent1"/>
        </a:buClr>
        <a:buSzPct val="65000"/>
        <a:buFont typeface="Wingdings" pitchFamily="2" charset="2"/>
        <a:buChar char="l"/>
        <a:defRPr sz="1400" kern="1200" baseline="0">
          <a:solidFill>
            <a:schemeClr val="tx1"/>
          </a:solidFill>
          <a:latin typeface="+mn-lt"/>
          <a:ea typeface="+mn-ea"/>
          <a:cs typeface="+mn-cs"/>
        </a:defRPr>
      </a:lvl6pPr>
      <a:lvl7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CCD439-F48F-45FE-ABBC-BA1C3916E7C7}"/>
              </a:ext>
            </a:extLst>
          </p:cNvPr>
          <p:cNvGrpSpPr/>
          <p:nvPr userDrawn="1"/>
        </p:nvGrpSpPr>
        <p:grpSpPr>
          <a:xfrm>
            <a:off x="-1513840" y="743387"/>
            <a:ext cx="1336037" cy="1609725"/>
            <a:chOff x="-1143000" y="743386"/>
            <a:chExt cx="1009648" cy="1666439"/>
          </a:xfrm>
        </p:grpSpPr>
        <p:sp>
          <p:nvSpPr>
            <p:cNvPr id="17" name="Rectangle 16">
              <a:extLst>
                <a:ext uri="{FF2B5EF4-FFF2-40B4-BE49-F238E27FC236}">
                  <a16:creationId xmlns:a16="http://schemas.microsoft.com/office/drawing/2014/main" id="{677BC6F7-724C-4083-80F9-02C67F4ACA88}"/>
                </a:ext>
              </a:extLst>
            </p:cNvPr>
            <p:cNvSpPr/>
            <p:nvPr userDrawn="1"/>
          </p:nvSpPr>
          <p:spPr>
            <a:xfrm>
              <a:off x="-1143000" y="1028314"/>
              <a:ext cx="1009648" cy="24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b="1">
                  <a:solidFill>
                    <a:schemeClr val="bg1"/>
                  </a:solidFill>
                  <a:latin typeface="+mj-lt"/>
                  <a:cs typeface="Arial" panose="020B0604020202020204" pitchFamily="34" charset="0"/>
                </a:rPr>
                <a:t>166, 166, 166</a:t>
              </a:r>
            </a:p>
          </p:txBody>
        </p:sp>
        <p:sp>
          <p:nvSpPr>
            <p:cNvPr id="18" name="Rectangle 17">
              <a:extLst>
                <a:ext uri="{FF2B5EF4-FFF2-40B4-BE49-F238E27FC236}">
                  <a16:creationId xmlns:a16="http://schemas.microsoft.com/office/drawing/2014/main" id="{24557E05-148B-4B5F-B734-A757D34F8B30}"/>
                </a:ext>
              </a:extLst>
            </p:cNvPr>
            <p:cNvSpPr/>
            <p:nvPr userDrawn="1"/>
          </p:nvSpPr>
          <p:spPr>
            <a:xfrm>
              <a:off x="-1143000" y="1313241"/>
              <a:ext cx="1009648" cy="2418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a:solidFill>
                    <a:schemeClr val="bg1"/>
                  </a:solidFill>
                  <a:latin typeface="+mj-lt"/>
                  <a:cs typeface="Arial" panose="020B0604020202020204" pitchFamily="34" charset="0"/>
                </a:rPr>
                <a:t>68, 114, 196</a:t>
              </a:r>
              <a:endParaRPr lang="en-US" sz="1100" b="1">
                <a:solidFill>
                  <a:schemeClr val="bg1"/>
                </a:solidFill>
                <a:latin typeface="+mj-lt"/>
                <a:cs typeface="Arial" panose="020B0604020202020204" pitchFamily="34" charset="0"/>
              </a:endParaRPr>
            </a:p>
          </p:txBody>
        </p:sp>
        <p:sp>
          <p:nvSpPr>
            <p:cNvPr id="19" name="Rectangle 18">
              <a:extLst>
                <a:ext uri="{FF2B5EF4-FFF2-40B4-BE49-F238E27FC236}">
                  <a16:creationId xmlns:a16="http://schemas.microsoft.com/office/drawing/2014/main" id="{1EB4BF4F-DBCD-4E9D-BB0A-A7255C53FB80}"/>
                </a:ext>
              </a:extLst>
            </p:cNvPr>
            <p:cNvSpPr/>
            <p:nvPr userDrawn="1"/>
          </p:nvSpPr>
          <p:spPr>
            <a:xfrm>
              <a:off x="-1143000" y="1598169"/>
              <a:ext cx="1009648" cy="241800"/>
            </a:xfrm>
            <a:prstGeom prst="rect">
              <a:avLst/>
            </a:prstGeom>
            <a:solidFill>
              <a:srgbClr val="C3D8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CA" sz="1100" b="1">
                  <a:solidFill>
                    <a:schemeClr val="tx1"/>
                  </a:solidFill>
                  <a:latin typeface="+mj-lt"/>
                  <a:cs typeface="Arial" panose="020B0604020202020204" pitchFamily="34" charset="0"/>
                </a:rPr>
                <a:t>195, 216, 234</a:t>
              </a:r>
              <a:endParaRPr lang="en-US" sz="1100" b="1">
                <a:solidFill>
                  <a:schemeClr val="tx1"/>
                </a:solidFill>
                <a:latin typeface="+mj-lt"/>
                <a:cs typeface="Arial" panose="020B0604020202020204" pitchFamily="34" charset="0"/>
              </a:endParaRPr>
            </a:p>
          </p:txBody>
        </p:sp>
        <p:sp>
          <p:nvSpPr>
            <p:cNvPr id="20" name="Rectangle 19">
              <a:extLst>
                <a:ext uri="{FF2B5EF4-FFF2-40B4-BE49-F238E27FC236}">
                  <a16:creationId xmlns:a16="http://schemas.microsoft.com/office/drawing/2014/main" id="{ED5DE9BC-D7A7-4009-AEB3-328EB83FC945}"/>
                </a:ext>
              </a:extLst>
            </p:cNvPr>
            <p:cNvSpPr/>
            <p:nvPr userDrawn="1"/>
          </p:nvSpPr>
          <p:spPr>
            <a:xfrm>
              <a:off x="-1143000" y="1883097"/>
              <a:ext cx="1009648" cy="241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a:solidFill>
                    <a:schemeClr val="tx1"/>
                  </a:solidFill>
                  <a:latin typeface="+mj-lt"/>
                  <a:cs typeface="Arial" panose="020B0604020202020204" pitchFamily="34" charset="0"/>
                </a:rPr>
                <a:t>146,208, 80</a:t>
              </a:r>
              <a:endParaRPr lang="en-US" sz="1100" b="1">
                <a:solidFill>
                  <a:schemeClr val="tx1"/>
                </a:solidFill>
                <a:latin typeface="+mj-lt"/>
                <a:cs typeface="Arial" panose="020B0604020202020204" pitchFamily="34" charset="0"/>
              </a:endParaRPr>
            </a:p>
          </p:txBody>
        </p:sp>
        <p:sp>
          <p:nvSpPr>
            <p:cNvPr id="21" name="Rectangle 20">
              <a:extLst>
                <a:ext uri="{FF2B5EF4-FFF2-40B4-BE49-F238E27FC236}">
                  <a16:creationId xmlns:a16="http://schemas.microsoft.com/office/drawing/2014/main" id="{F066AA5C-A0C9-49FE-BE36-3985BB744693}"/>
                </a:ext>
              </a:extLst>
            </p:cNvPr>
            <p:cNvSpPr/>
            <p:nvPr userDrawn="1"/>
          </p:nvSpPr>
          <p:spPr>
            <a:xfrm>
              <a:off x="-1143000" y="2168025"/>
              <a:ext cx="1009648" cy="2418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a:solidFill>
                    <a:schemeClr val="tx1"/>
                  </a:solidFill>
                  <a:latin typeface="+mj-lt"/>
                  <a:cs typeface="Arial" panose="020B0604020202020204" pitchFamily="34" charset="0"/>
                </a:rPr>
                <a:t>221, 221, 221</a:t>
              </a:r>
              <a:endParaRPr lang="en-US" sz="1100" b="1">
                <a:solidFill>
                  <a:schemeClr val="tx1"/>
                </a:solidFill>
                <a:latin typeface="+mj-lt"/>
                <a:cs typeface="Arial" panose="020B0604020202020204" pitchFamily="34" charset="0"/>
              </a:endParaRPr>
            </a:p>
          </p:txBody>
        </p:sp>
        <p:sp>
          <p:nvSpPr>
            <p:cNvPr id="22" name="Rectangle 21">
              <a:extLst>
                <a:ext uri="{FF2B5EF4-FFF2-40B4-BE49-F238E27FC236}">
                  <a16:creationId xmlns:a16="http://schemas.microsoft.com/office/drawing/2014/main" id="{1E4A8B04-FD36-4356-A5BE-55B48846F405}"/>
                </a:ext>
              </a:extLst>
            </p:cNvPr>
            <p:cNvSpPr/>
            <p:nvPr userDrawn="1"/>
          </p:nvSpPr>
          <p:spPr>
            <a:xfrm>
              <a:off x="-1143000" y="743386"/>
              <a:ext cx="1009648" cy="241800"/>
            </a:xfrm>
            <a:prstGeom prst="rect">
              <a:avLst/>
            </a:prstGeom>
            <a:solidFill>
              <a:srgbClr val="1833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100" b="1">
                  <a:solidFill>
                    <a:schemeClr val="bg1"/>
                  </a:solidFill>
                  <a:latin typeface="+mj-lt"/>
                  <a:cs typeface="Arial" panose="020B0604020202020204" pitchFamily="34" charset="0"/>
                </a:rPr>
                <a:t>24, 51, 98</a:t>
              </a:r>
            </a:p>
          </p:txBody>
        </p:sp>
      </p:grpSp>
    </p:spTree>
    <p:extLst>
      <p:ext uri="{BB962C8B-B14F-4D97-AF65-F5344CB8AC3E}">
        <p14:creationId xmlns:p14="http://schemas.microsoft.com/office/powerpoint/2010/main" val="159716784"/>
      </p:ext>
    </p:extLst>
  </p:cSld>
  <p:clrMap bg1="lt1" tx1="dk1" bg2="lt2" tx2="dk2" accent1="accent1" accent2="accent2" accent3="accent3" accent4="accent4" accent5="accent5" accent6="accent6" hlink="hlink" folHlink="folHlink"/>
  <p:sldLayoutIdLst>
    <p:sldLayoutId id="2147483717" r:id="rId1"/>
    <p:sldLayoutId id="2147483718" r:id="rId2"/>
  </p:sldLayoutIdLst>
  <p:hf hdr="0"/>
  <p:txStyles>
    <p:titleStyle>
      <a:lvl1pPr algn="l" defTabSz="914400" rtl="0" eaLnBrk="1" latinLnBrk="0" hangingPunct="1">
        <a:spcBef>
          <a:spcPct val="0"/>
        </a:spcBef>
        <a:buNone/>
        <a:defRPr sz="2400" kern="1200">
          <a:solidFill>
            <a:schemeClr val="bg1"/>
          </a:solidFill>
          <a:latin typeface="+mn-lt"/>
          <a:ea typeface="+mj-ea"/>
          <a:cs typeface="+mj-cs"/>
        </a:defRPr>
      </a:lvl1pPr>
    </p:titleStyle>
    <p:bodyStyle>
      <a:lvl1pPr marL="0" indent="0" algn="l" defTabSz="914400" rtl="0" eaLnBrk="1" latinLnBrk="0" hangingPunct="1">
        <a:lnSpc>
          <a:spcPct val="110000"/>
        </a:lnSpc>
        <a:spcBef>
          <a:spcPts val="600"/>
        </a:spcBef>
        <a:spcAft>
          <a:spcPts val="600"/>
        </a:spcAft>
        <a:buFont typeface="Arial" pitchFamily="34" charset="0"/>
        <a:buNone/>
        <a:defRPr sz="1100" kern="1200">
          <a:solidFill>
            <a:schemeClr val="accent1"/>
          </a:solidFill>
          <a:latin typeface="Franklin Gothic Demi" pitchFamily="34" charset="0"/>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lnSpc>
          <a:spcPct val="110000"/>
        </a:lnSpc>
        <a:spcBef>
          <a:spcPts val="600"/>
        </a:spcBef>
        <a:spcAft>
          <a:spcPts val="600"/>
        </a:spcAft>
        <a:buFont typeface="Arial" pitchFamily="34" charset="0"/>
        <a:buNone/>
        <a:defRPr sz="1000" kern="1200">
          <a:solidFill>
            <a:schemeClr val="accent1"/>
          </a:solidFill>
          <a:latin typeface="Franklin Gothic Demi" pitchFamily="34" charset="0"/>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9D139-9E59-BB8F-C9B2-EC6A20363A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032D010-438A-8295-EA3D-4085A8AC2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AFEC30-D528-BAF0-B7DE-30386D692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F53C9-DFBF-412B-BCD0-418CF2EC48CE}" type="datetime1">
              <a:rPr lang="en-CA" smtClean="0"/>
              <a:t>2025-02-20</a:t>
            </a:fld>
            <a:endParaRPr lang="en-CA"/>
          </a:p>
        </p:txBody>
      </p:sp>
      <p:sp>
        <p:nvSpPr>
          <p:cNvPr id="5" name="Footer Placeholder 4">
            <a:extLst>
              <a:ext uri="{FF2B5EF4-FFF2-40B4-BE49-F238E27FC236}">
                <a16:creationId xmlns:a16="http://schemas.microsoft.com/office/drawing/2014/main" id="{837D6C6C-CBE0-789C-0BE3-27A7CB9160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28AC88F-2125-1D79-4CD7-349A98F45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7E826-C16C-4904-9DC2-B81C21172303}" type="slidenum">
              <a:rPr lang="en-CA" smtClean="0"/>
              <a:t>‹#›</a:t>
            </a:fld>
            <a:endParaRPr lang="en-CA"/>
          </a:p>
        </p:txBody>
      </p:sp>
    </p:spTree>
    <p:extLst>
      <p:ext uri="{BB962C8B-B14F-4D97-AF65-F5344CB8AC3E}">
        <p14:creationId xmlns:p14="http://schemas.microsoft.com/office/powerpoint/2010/main" val="37336653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hyperlink" Target="http://www.sedarplus.ca"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3" Type="http://schemas.openxmlformats.org/officeDocument/2006/relationships/hyperlink" Target="http://www.sedarplus.ca/"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A26C-AC61-BD27-346D-4BD73851B51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0E02D67-DAB0-B0C8-ECE4-31E2001F72BE}"/>
              </a:ext>
            </a:extLst>
          </p:cNvPr>
          <p:cNvGrpSpPr/>
          <p:nvPr/>
        </p:nvGrpSpPr>
        <p:grpSpPr>
          <a:xfrm>
            <a:off x="-3176" y="-304799"/>
            <a:ext cx="12261851" cy="7452694"/>
            <a:chOff x="-3175" y="-1"/>
            <a:chExt cx="12192000" cy="6972892"/>
          </a:xfrm>
        </p:grpSpPr>
        <p:pic>
          <p:nvPicPr>
            <p:cNvPr id="3" name="Picture 2" descr="A hand holding a cell phone&#10;&#10;Description automatically generated with medium confidence">
              <a:extLst>
                <a:ext uri="{FF2B5EF4-FFF2-40B4-BE49-F238E27FC236}">
                  <a16:creationId xmlns:a16="http://schemas.microsoft.com/office/drawing/2014/main" id="{909A1D66-13FE-89C7-EDFA-8D34DA2048FD}"/>
                </a:ext>
              </a:extLst>
            </p:cNvPr>
            <p:cNvPicPr>
              <a:picLocks noChangeAspect="1"/>
            </p:cNvPicPr>
            <p:nvPr/>
          </p:nvPicPr>
          <p:blipFill>
            <a:blip r:embed="rId3"/>
            <a:srcRect/>
            <a:stretch>
              <a:fillRect/>
            </a:stretch>
          </p:blipFill>
          <p:spPr>
            <a:xfrm>
              <a:off x="-3175" y="36513"/>
              <a:ext cx="12192000" cy="6858000"/>
            </a:xfrm>
            <a:prstGeom prst="rect">
              <a:avLst/>
            </a:prstGeom>
          </p:spPr>
        </p:pic>
        <p:pic>
          <p:nvPicPr>
            <p:cNvPr id="6" name="Picture 5">
              <a:extLst>
                <a:ext uri="{FF2B5EF4-FFF2-40B4-BE49-F238E27FC236}">
                  <a16:creationId xmlns:a16="http://schemas.microsoft.com/office/drawing/2014/main" id="{0CC4D0D6-BFE3-EB9B-74A2-24CB57A1EF34}"/>
                </a:ext>
              </a:extLst>
            </p:cNvPr>
            <p:cNvPicPr>
              <a:picLocks noChangeAspect="1"/>
            </p:cNvPicPr>
            <p:nvPr/>
          </p:nvPicPr>
          <p:blipFill>
            <a:blip r:embed="rId4"/>
            <a:stretch>
              <a:fillRect/>
            </a:stretch>
          </p:blipFill>
          <p:spPr>
            <a:xfrm flipH="1">
              <a:off x="8737908" y="1305129"/>
              <a:ext cx="920000" cy="288867"/>
            </a:xfrm>
            <a:prstGeom prst="rect">
              <a:avLst/>
            </a:prstGeom>
          </p:spPr>
        </p:pic>
        <p:pic>
          <p:nvPicPr>
            <p:cNvPr id="7" name="Picture 6">
              <a:extLst>
                <a:ext uri="{FF2B5EF4-FFF2-40B4-BE49-F238E27FC236}">
                  <a16:creationId xmlns:a16="http://schemas.microsoft.com/office/drawing/2014/main" id="{C41D2A1F-8CC6-A728-B3F5-02F88376DEB1}"/>
                </a:ext>
              </a:extLst>
            </p:cNvPr>
            <p:cNvPicPr>
              <a:picLocks noChangeAspect="1"/>
            </p:cNvPicPr>
            <p:nvPr/>
          </p:nvPicPr>
          <p:blipFill rotWithShape="1">
            <a:blip r:embed="rId5"/>
            <a:srcRect r="26425"/>
            <a:stretch/>
          </p:blipFill>
          <p:spPr>
            <a:xfrm>
              <a:off x="8753759" y="1317617"/>
              <a:ext cx="914424" cy="149721"/>
            </a:xfrm>
            <a:prstGeom prst="rect">
              <a:avLst/>
            </a:prstGeom>
          </p:spPr>
        </p:pic>
        <p:pic>
          <p:nvPicPr>
            <p:cNvPr id="10" name="Picture 9">
              <a:extLst>
                <a:ext uri="{FF2B5EF4-FFF2-40B4-BE49-F238E27FC236}">
                  <a16:creationId xmlns:a16="http://schemas.microsoft.com/office/drawing/2014/main" id="{B05117F8-C398-A37F-2BFC-A5A76036D5F8}"/>
                </a:ext>
              </a:extLst>
            </p:cNvPr>
            <p:cNvPicPr>
              <a:picLocks noChangeAspect="1"/>
            </p:cNvPicPr>
            <p:nvPr/>
          </p:nvPicPr>
          <p:blipFill>
            <a:blip r:embed="rId6"/>
            <a:stretch>
              <a:fillRect/>
            </a:stretch>
          </p:blipFill>
          <p:spPr>
            <a:xfrm>
              <a:off x="-3175" y="-1"/>
              <a:ext cx="8103817" cy="6972892"/>
            </a:xfrm>
            <a:prstGeom prst="rect">
              <a:avLst/>
            </a:prstGeom>
          </p:spPr>
        </p:pic>
      </p:grpSp>
      <p:pic>
        <p:nvPicPr>
          <p:cNvPr id="11" name="Picture 1" descr="image001.png">
            <a:extLst>
              <a:ext uri="{FF2B5EF4-FFF2-40B4-BE49-F238E27FC236}">
                <a16:creationId xmlns:a16="http://schemas.microsoft.com/office/drawing/2014/main" id="{2A7639FB-46F2-CEB2-EBF4-74AEAD875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 y="5624960"/>
            <a:ext cx="1233040" cy="12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a:extLst>
              <a:ext uri="{FF2B5EF4-FFF2-40B4-BE49-F238E27FC236}">
                <a16:creationId xmlns:a16="http://schemas.microsoft.com/office/drawing/2014/main" id="{1C2AFFC6-B86F-A2E1-1FF7-7002D652C106}"/>
              </a:ext>
            </a:extLst>
          </p:cNvPr>
          <p:cNvSpPr txBox="1">
            <a:spLocks/>
          </p:cNvSpPr>
          <p:nvPr/>
        </p:nvSpPr>
        <p:spPr>
          <a:xfrm>
            <a:off x="2273606" y="3921939"/>
            <a:ext cx="3596680" cy="480153"/>
          </a:xfrm>
          <a:prstGeom prst="rect">
            <a:avLst/>
          </a:prstGeom>
        </p:spPr>
        <p:txBody>
          <a:bodyPr lIns="91440" tIns="45720" rIns="91440" bIns="45720" anchor="ctr"/>
          <a:lstStyle>
            <a:lvl1pPr marL="0" indent="0" algn="ctr" defTabSz="914400" rtl="0" eaLnBrk="1" latinLnBrk="0" hangingPunct="1">
              <a:lnSpc>
                <a:spcPct val="110000"/>
              </a:lnSpc>
              <a:spcBef>
                <a:spcPts val="600"/>
              </a:spcBef>
              <a:spcAft>
                <a:spcPts val="600"/>
              </a:spcAft>
              <a:buFont typeface="Arial" pitchFamily="34" charset="0"/>
              <a:buNone/>
              <a:defRPr sz="1400" kern="1200">
                <a:solidFill>
                  <a:schemeClr val="accent1"/>
                </a:solidFill>
                <a:latin typeface="+mj-lt"/>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latin typeface="Montserrat Medium"/>
                <a:cs typeface="Arial"/>
              </a:rPr>
              <a:t>February  2025</a:t>
            </a:r>
            <a:endParaRPr lang="en-CA" sz="2000" dirty="0">
              <a:solidFill>
                <a:schemeClr val="bg1"/>
              </a:solidFill>
              <a:latin typeface="Montserrat Medium"/>
              <a:cs typeface="Arial"/>
            </a:endParaRPr>
          </a:p>
        </p:txBody>
      </p:sp>
      <p:sp>
        <p:nvSpPr>
          <p:cNvPr id="16" name="Text Placeholder 1">
            <a:extLst>
              <a:ext uri="{FF2B5EF4-FFF2-40B4-BE49-F238E27FC236}">
                <a16:creationId xmlns:a16="http://schemas.microsoft.com/office/drawing/2014/main" id="{A5AE243D-B709-9681-CD04-A799BBCA016D}"/>
              </a:ext>
            </a:extLst>
          </p:cNvPr>
          <p:cNvSpPr txBox="1">
            <a:spLocks/>
          </p:cNvSpPr>
          <p:nvPr/>
        </p:nvSpPr>
        <p:spPr>
          <a:xfrm>
            <a:off x="815850" y="2902431"/>
            <a:ext cx="6564572" cy="827852"/>
          </a:xfrm>
          <a:prstGeom prst="rect">
            <a:avLst/>
          </a:prstGeom>
        </p:spPr>
        <p:txBody>
          <a:bodyPr anchor="ctr"/>
          <a:lstStyle>
            <a:lvl1pPr marL="0" indent="0" algn="ctr" defTabSz="914400" rtl="0" eaLnBrk="1" latinLnBrk="0" hangingPunct="1">
              <a:lnSpc>
                <a:spcPct val="110000"/>
              </a:lnSpc>
              <a:spcBef>
                <a:spcPts val="600"/>
              </a:spcBef>
              <a:spcAft>
                <a:spcPts val="600"/>
              </a:spcAft>
              <a:buFont typeface="Arial" pitchFamily="34" charset="0"/>
              <a:buNone/>
              <a:defRPr sz="2800" b="1" kern="1200">
                <a:solidFill>
                  <a:schemeClr val="accent1"/>
                </a:solidFill>
                <a:latin typeface="+mj-lt"/>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spcAft>
                <a:spcPct val="0"/>
              </a:spcAft>
            </a:pPr>
            <a:r>
              <a:rPr lang="en-US" sz="4400">
                <a:solidFill>
                  <a:schemeClr val="bg1"/>
                </a:solidFill>
                <a:latin typeface="Montserrat" panose="00000500000000000000" pitchFamily="50" charset="0"/>
                <a:cs typeface="Arial" panose="020B0604020202020204" pitchFamily="34" charset="0"/>
              </a:rPr>
              <a:t>Investor Deck</a:t>
            </a:r>
          </a:p>
        </p:txBody>
      </p:sp>
      <p:pic>
        <p:nvPicPr>
          <p:cNvPr id="17" name="Picture 16">
            <a:extLst>
              <a:ext uri="{FF2B5EF4-FFF2-40B4-BE49-F238E27FC236}">
                <a16:creationId xmlns:a16="http://schemas.microsoft.com/office/drawing/2014/main" id="{B234699F-68DE-D9D3-273D-2302C6D08D7E}"/>
              </a:ext>
            </a:extLst>
          </p:cNvPr>
          <p:cNvPicPr>
            <a:picLocks noChangeAspect="1"/>
          </p:cNvPicPr>
          <p:nvPr/>
        </p:nvPicPr>
        <p:blipFill>
          <a:blip r:embed="rId8"/>
          <a:stretch>
            <a:fillRect/>
          </a:stretch>
        </p:blipFill>
        <p:spPr>
          <a:xfrm>
            <a:off x="8738283" y="1084912"/>
            <a:ext cx="2043837" cy="4391710"/>
          </a:xfrm>
          <a:prstGeom prst="rect">
            <a:avLst/>
          </a:prstGeom>
        </p:spPr>
      </p:pic>
      <p:sp>
        <p:nvSpPr>
          <p:cNvPr id="8" name="TextBox 7">
            <a:extLst>
              <a:ext uri="{FF2B5EF4-FFF2-40B4-BE49-F238E27FC236}">
                <a16:creationId xmlns:a16="http://schemas.microsoft.com/office/drawing/2014/main" id="{A6C4B508-B5BE-6F49-40A6-2F540233930D}"/>
              </a:ext>
            </a:extLst>
          </p:cNvPr>
          <p:cNvSpPr txBox="1"/>
          <p:nvPr/>
        </p:nvSpPr>
        <p:spPr>
          <a:xfrm>
            <a:off x="2299796" y="4593748"/>
            <a:ext cx="3596680" cy="40652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Montserrat" panose="00000500000000000000" pitchFamily="50" charset="0"/>
                <a:cs typeface="Calibri"/>
              </a:rPr>
              <a:t>TSXV:BET OTCQB:NSBBF</a:t>
            </a:r>
          </a:p>
        </p:txBody>
      </p:sp>
      <p:pic>
        <p:nvPicPr>
          <p:cNvPr id="2" name="Picture 1" descr="A black background with white text&#10;&#10;Description automatically generated">
            <a:extLst>
              <a:ext uri="{FF2B5EF4-FFF2-40B4-BE49-F238E27FC236}">
                <a16:creationId xmlns:a16="http://schemas.microsoft.com/office/drawing/2014/main" id="{7270719B-0127-0B9D-55E3-129DAE99C84C}"/>
              </a:ext>
            </a:extLst>
          </p:cNvPr>
          <p:cNvPicPr>
            <a:picLocks noChangeAspect="1"/>
          </p:cNvPicPr>
          <p:nvPr/>
        </p:nvPicPr>
        <p:blipFill>
          <a:blip r:embed="rId9"/>
          <a:stretch>
            <a:fillRect/>
          </a:stretch>
        </p:blipFill>
        <p:spPr>
          <a:xfrm>
            <a:off x="2631065" y="1398880"/>
            <a:ext cx="2881763" cy="827852"/>
          </a:xfrm>
          <a:prstGeom prst="rect">
            <a:avLst/>
          </a:prstGeom>
        </p:spPr>
      </p:pic>
    </p:spTree>
    <p:extLst>
      <p:ext uri="{BB962C8B-B14F-4D97-AF65-F5344CB8AC3E}">
        <p14:creationId xmlns:p14="http://schemas.microsoft.com/office/powerpoint/2010/main" val="147145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DF9A798-2848-7952-1CD6-991FCFF3EDC5}"/>
              </a:ext>
            </a:extLst>
          </p:cNvPr>
          <p:cNvSpPr/>
          <p:nvPr/>
        </p:nvSpPr>
        <p:spPr>
          <a:xfrm>
            <a:off x="0" y="5505583"/>
            <a:ext cx="12192000" cy="5486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7B4DB9B1-A768-108B-1334-4A9CE1CC4055}"/>
              </a:ext>
            </a:extLst>
          </p:cNvPr>
          <p:cNvSpPr/>
          <p:nvPr/>
        </p:nvSpPr>
        <p:spPr>
          <a:xfrm>
            <a:off x="1146123" y="5311141"/>
            <a:ext cx="4215148" cy="9356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9DD2EA67-B32C-E55B-D76E-1BB2DBBA6D74}"/>
              </a:ext>
            </a:extLst>
          </p:cNvPr>
          <p:cNvSpPr>
            <a:spLocks noGrp="1"/>
          </p:cNvSpPr>
          <p:nvPr>
            <p:ph type="title"/>
          </p:nvPr>
        </p:nvSpPr>
        <p:spPr/>
        <p:txBody>
          <a:bodyPr/>
          <a:lstStyle/>
          <a:p>
            <a:r>
              <a:rPr lang="en-CA">
                <a:latin typeface="Montserrat" panose="00000500000000000000" pitchFamily="50" charset="0"/>
              </a:rPr>
              <a:t>GROSS MARGIN </a:t>
            </a:r>
          </a:p>
        </p:txBody>
      </p:sp>
      <p:graphicFrame>
        <p:nvGraphicFramePr>
          <p:cNvPr id="13" name="Chart 12">
            <a:extLst>
              <a:ext uri="{FF2B5EF4-FFF2-40B4-BE49-F238E27FC236}">
                <a16:creationId xmlns:a16="http://schemas.microsoft.com/office/drawing/2014/main" id="{C2BBD11B-6F6D-5DBA-6BAC-440DFBCF1243}"/>
              </a:ext>
            </a:extLst>
          </p:cNvPr>
          <p:cNvGraphicFramePr/>
          <p:nvPr>
            <p:extLst>
              <p:ext uri="{D42A27DB-BD31-4B8C-83A1-F6EECF244321}">
                <p14:modId xmlns:p14="http://schemas.microsoft.com/office/powerpoint/2010/main" val="2227970953"/>
              </p:ext>
            </p:extLst>
          </p:nvPr>
        </p:nvGraphicFramePr>
        <p:xfrm>
          <a:off x="6243481" y="1160231"/>
          <a:ext cx="3933168" cy="39122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68C9DC4D-7797-0493-AD41-B892D36F4ACE}"/>
              </a:ext>
            </a:extLst>
          </p:cNvPr>
          <p:cNvGraphicFramePr/>
          <p:nvPr>
            <p:extLst>
              <p:ext uri="{D42A27DB-BD31-4B8C-83A1-F6EECF244321}">
                <p14:modId xmlns:p14="http://schemas.microsoft.com/office/powerpoint/2010/main" val="3644566099"/>
              </p:ext>
            </p:extLst>
          </p:nvPr>
        </p:nvGraphicFramePr>
        <p:xfrm>
          <a:off x="1043347" y="957465"/>
          <a:ext cx="3933168" cy="428830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EDE3DBC0-0A05-FCB1-DC09-DC8DCD8F9572}"/>
              </a:ext>
            </a:extLst>
          </p:cNvPr>
          <p:cNvSpPr txBox="1"/>
          <p:nvPr/>
        </p:nvSpPr>
        <p:spPr>
          <a:xfrm>
            <a:off x="1129365" y="4999324"/>
            <a:ext cx="3731393" cy="317459"/>
          </a:xfrm>
          <a:prstGeom prst="rect">
            <a:avLst/>
          </a:prstGeom>
          <a:noFill/>
        </p:spPr>
        <p:txBody>
          <a:bodyPr wrap="square" rtlCol="0">
            <a:spAutoFit/>
          </a:bodyPr>
          <a:lstStyle/>
          <a:p>
            <a:pPr algn="ctr"/>
            <a:r>
              <a:rPr lang="en-CA">
                <a:solidFill>
                  <a:schemeClr val="tx1">
                    <a:lumMod val="75000"/>
                    <a:lumOff val="25000"/>
                  </a:schemeClr>
                </a:solidFill>
                <a:latin typeface="Montserrat"/>
              </a:rPr>
              <a:t>Three months ended December 31</a:t>
            </a:r>
            <a:endParaRPr lang="en-CA">
              <a:solidFill>
                <a:schemeClr val="tx1">
                  <a:lumMod val="75000"/>
                  <a:lumOff val="25000"/>
                </a:schemeClr>
              </a:solidFill>
              <a:latin typeface="Montserrat" panose="00000500000000000000" pitchFamily="50" charset="0"/>
            </a:endParaRPr>
          </a:p>
        </p:txBody>
      </p:sp>
      <p:sp>
        <p:nvSpPr>
          <p:cNvPr id="14" name="TextBox 13">
            <a:extLst>
              <a:ext uri="{FF2B5EF4-FFF2-40B4-BE49-F238E27FC236}">
                <a16:creationId xmlns:a16="http://schemas.microsoft.com/office/drawing/2014/main" id="{D602FBAE-5BA4-6187-327A-E7F0CF0B92FB}"/>
              </a:ext>
            </a:extLst>
          </p:cNvPr>
          <p:cNvSpPr txBox="1"/>
          <p:nvPr/>
        </p:nvSpPr>
        <p:spPr>
          <a:xfrm>
            <a:off x="6346257" y="4999324"/>
            <a:ext cx="3731394" cy="317459"/>
          </a:xfrm>
          <a:prstGeom prst="rect">
            <a:avLst/>
          </a:prstGeom>
          <a:noFill/>
        </p:spPr>
        <p:txBody>
          <a:bodyPr wrap="square" rtlCol="0">
            <a:spAutoFit/>
          </a:bodyPr>
          <a:lstStyle/>
          <a:p>
            <a:pPr algn="ctr"/>
            <a:r>
              <a:rPr lang="en-CA">
                <a:solidFill>
                  <a:schemeClr val="tx1">
                    <a:lumMod val="75000"/>
                    <a:lumOff val="25000"/>
                  </a:schemeClr>
                </a:solidFill>
                <a:latin typeface="Montserrat"/>
              </a:rPr>
              <a:t>Twelve months ended December 31</a:t>
            </a:r>
          </a:p>
        </p:txBody>
      </p:sp>
      <p:sp>
        <p:nvSpPr>
          <p:cNvPr id="7" name="TextBox 6">
            <a:extLst>
              <a:ext uri="{FF2B5EF4-FFF2-40B4-BE49-F238E27FC236}">
                <a16:creationId xmlns:a16="http://schemas.microsoft.com/office/drawing/2014/main" id="{1C361A7D-FA98-6E1A-D269-800BA1516E03}"/>
              </a:ext>
            </a:extLst>
          </p:cNvPr>
          <p:cNvSpPr txBox="1"/>
          <p:nvPr/>
        </p:nvSpPr>
        <p:spPr>
          <a:xfrm>
            <a:off x="10556596" y="5535076"/>
            <a:ext cx="1394885" cy="510909"/>
          </a:xfrm>
          <a:prstGeom prst="rect">
            <a:avLst/>
          </a:prstGeom>
          <a:noFill/>
        </p:spPr>
        <p:txBody>
          <a:bodyPr wrap="square" rtlCol="0">
            <a:spAutoFit/>
          </a:bodyPr>
          <a:lstStyle/>
          <a:p>
            <a:pPr>
              <a:lnSpc>
                <a:spcPct val="85000"/>
              </a:lnSpc>
            </a:pPr>
            <a:r>
              <a:rPr lang="en-CA" sz="1600" b="1">
                <a:latin typeface="Montserrat" panose="00000500000000000000" pitchFamily="50" charset="0"/>
              </a:rPr>
              <a:t>Percent of Revenue</a:t>
            </a:r>
          </a:p>
        </p:txBody>
      </p:sp>
      <p:sp>
        <p:nvSpPr>
          <p:cNvPr id="11" name="TextBox 10">
            <a:extLst>
              <a:ext uri="{FF2B5EF4-FFF2-40B4-BE49-F238E27FC236}">
                <a16:creationId xmlns:a16="http://schemas.microsoft.com/office/drawing/2014/main" id="{9F65899F-86CF-D764-2F1C-BAA1416836B7}"/>
              </a:ext>
            </a:extLst>
          </p:cNvPr>
          <p:cNvSpPr txBox="1"/>
          <p:nvPr/>
        </p:nvSpPr>
        <p:spPr>
          <a:xfrm>
            <a:off x="1556730" y="5621871"/>
            <a:ext cx="997282" cy="369332"/>
          </a:xfrm>
          <a:prstGeom prst="rect">
            <a:avLst/>
          </a:prstGeom>
          <a:noFill/>
        </p:spPr>
        <p:txBody>
          <a:bodyPr wrap="square" lIns="91440" tIns="45720" rIns="91440" bIns="45720" rtlCol="0" anchor="t">
            <a:spAutoFit/>
          </a:bodyPr>
          <a:lstStyle/>
          <a:p>
            <a:pPr algn="ctr">
              <a:lnSpc>
                <a:spcPct val="90000"/>
              </a:lnSpc>
            </a:pPr>
            <a:r>
              <a:rPr lang="en-CA" sz="2000">
                <a:solidFill>
                  <a:schemeClr val="bg1"/>
                </a:solidFill>
                <a:latin typeface="Montserrat"/>
              </a:rPr>
              <a:t>39%</a:t>
            </a:r>
          </a:p>
        </p:txBody>
      </p:sp>
      <p:sp>
        <p:nvSpPr>
          <p:cNvPr id="15" name="TextBox 14">
            <a:extLst>
              <a:ext uri="{FF2B5EF4-FFF2-40B4-BE49-F238E27FC236}">
                <a16:creationId xmlns:a16="http://schemas.microsoft.com/office/drawing/2014/main" id="{862D3578-B111-51A1-D0AE-4069ECC6ED3E}"/>
              </a:ext>
            </a:extLst>
          </p:cNvPr>
          <p:cNvSpPr txBox="1"/>
          <p:nvPr/>
        </p:nvSpPr>
        <p:spPr>
          <a:xfrm>
            <a:off x="3460066" y="5619519"/>
            <a:ext cx="997282" cy="369332"/>
          </a:xfrm>
          <a:prstGeom prst="rect">
            <a:avLst/>
          </a:prstGeom>
          <a:noFill/>
        </p:spPr>
        <p:txBody>
          <a:bodyPr wrap="square" rtlCol="0">
            <a:spAutoFit/>
          </a:bodyPr>
          <a:lstStyle/>
          <a:p>
            <a:pPr algn="ctr">
              <a:lnSpc>
                <a:spcPct val="90000"/>
              </a:lnSpc>
            </a:pPr>
            <a:r>
              <a:rPr lang="en-CA" sz="2000" b="1">
                <a:solidFill>
                  <a:schemeClr val="bg1"/>
                </a:solidFill>
                <a:latin typeface="Montserrat" panose="00000500000000000000" pitchFamily="50" charset="0"/>
              </a:rPr>
              <a:t>46%</a:t>
            </a:r>
          </a:p>
        </p:txBody>
      </p:sp>
      <p:sp>
        <p:nvSpPr>
          <p:cNvPr id="9" name="TextBox 8">
            <a:extLst>
              <a:ext uri="{FF2B5EF4-FFF2-40B4-BE49-F238E27FC236}">
                <a16:creationId xmlns:a16="http://schemas.microsoft.com/office/drawing/2014/main" id="{B6D42130-785F-C3D3-5876-C75E4FB13E2A}"/>
              </a:ext>
            </a:extLst>
          </p:cNvPr>
          <p:cNvSpPr txBox="1"/>
          <p:nvPr/>
        </p:nvSpPr>
        <p:spPr>
          <a:xfrm>
            <a:off x="1780495" y="2672351"/>
            <a:ext cx="1159265" cy="469359"/>
          </a:xfrm>
          <a:prstGeom prst="rect">
            <a:avLst/>
          </a:prstGeom>
          <a:noFill/>
        </p:spPr>
        <p:txBody>
          <a:bodyPr wrap="square" lIns="91440" tIns="45720" rIns="91440" bIns="45720" anchor="t">
            <a:spAutoFit/>
          </a:bodyPr>
          <a:lstStyle/>
          <a:p>
            <a:pPr algn="ctr"/>
            <a:r>
              <a:rPr lang="en-CA" sz="2400">
                <a:solidFill>
                  <a:srgbClr val="92D050"/>
                </a:solidFill>
                <a:latin typeface="Montserrat"/>
              </a:rPr>
              <a:t>+</a:t>
            </a:r>
            <a:r>
              <a:rPr lang="en-CA" sz="2400" b="1">
                <a:solidFill>
                  <a:srgbClr val="92D050"/>
                </a:solidFill>
                <a:latin typeface="Montserrat"/>
              </a:rPr>
              <a:t>76</a:t>
            </a:r>
            <a:r>
              <a:rPr lang="en-CA" sz="2400">
                <a:solidFill>
                  <a:srgbClr val="92D050"/>
                </a:solidFill>
                <a:latin typeface="Montserrat"/>
              </a:rPr>
              <a:t>%</a:t>
            </a:r>
          </a:p>
        </p:txBody>
      </p:sp>
      <p:cxnSp>
        <p:nvCxnSpPr>
          <p:cNvPr id="18" name="Straight Arrow Connector 17">
            <a:extLst>
              <a:ext uri="{FF2B5EF4-FFF2-40B4-BE49-F238E27FC236}">
                <a16:creationId xmlns:a16="http://schemas.microsoft.com/office/drawing/2014/main" id="{2F71E028-F15E-C09D-1929-AC855CA0525E}"/>
              </a:ext>
            </a:extLst>
          </p:cNvPr>
          <p:cNvCxnSpPr>
            <a:cxnSpLocks/>
          </p:cNvCxnSpPr>
          <p:nvPr/>
        </p:nvCxnSpPr>
        <p:spPr>
          <a:xfrm flipV="1">
            <a:off x="2959010" y="2787856"/>
            <a:ext cx="0" cy="744616"/>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484FE00-20FE-3386-F91F-4259CFCC82D8}"/>
              </a:ext>
            </a:extLst>
          </p:cNvPr>
          <p:cNvSpPr txBox="1"/>
          <p:nvPr/>
        </p:nvSpPr>
        <p:spPr>
          <a:xfrm>
            <a:off x="7087861" y="2038170"/>
            <a:ext cx="1099730" cy="469359"/>
          </a:xfrm>
          <a:prstGeom prst="rect">
            <a:avLst/>
          </a:prstGeom>
          <a:noFill/>
        </p:spPr>
        <p:txBody>
          <a:bodyPr wrap="square" lIns="91440" tIns="45720" rIns="91440" bIns="45720" anchor="t">
            <a:spAutoFit/>
          </a:bodyPr>
          <a:lstStyle/>
          <a:p>
            <a:pPr algn="ctr"/>
            <a:r>
              <a:rPr lang="en-CA" sz="2400">
                <a:solidFill>
                  <a:srgbClr val="92D050"/>
                </a:solidFill>
                <a:latin typeface="Montserrat"/>
              </a:rPr>
              <a:t>+</a:t>
            </a:r>
            <a:r>
              <a:rPr lang="en-CA" sz="2400" b="1">
                <a:solidFill>
                  <a:srgbClr val="92D050"/>
                </a:solidFill>
                <a:latin typeface="Montserrat"/>
              </a:rPr>
              <a:t>76</a:t>
            </a:r>
            <a:r>
              <a:rPr lang="en-CA" sz="2400">
                <a:solidFill>
                  <a:srgbClr val="92D050"/>
                </a:solidFill>
                <a:latin typeface="Montserrat"/>
              </a:rPr>
              <a:t>%</a:t>
            </a:r>
          </a:p>
        </p:txBody>
      </p:sp>
      <p:cxnSp>
        <p:nvCxnSpPr>
          <p:cNvPr id="21" name="Straight Arrow Connector 20">
            <a:extLst>
              <a:ext uri="{FF2B5EF4-FFF2-40B4-BE49-F238E27FC236}">
                <a16:creationId xmlns:a16="http://schemas.microsoft.com/office/drawing/2014/main" id="{1E576E46-D895-BD5B-E6DB-83718AE1394A}"/>
              </a:ext>
            </a:extLst>
          </p:cNvPr>
          <p:cNvCxnSpPr>
            <a:cxnSpLocks/>
          </p:cNvCxnSpPr>
          <p:nvPr/>
        </p:nvCxnSpPr>
        <p:spPr>
          <a:xfrm flipV="1">
            <a:off x="8168341" y="2153675"/>
            <a:ext cx="0" cy="1099664"/>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0A2E2489-D908-0BFF-4A7B-B7E5BEBE9650}"/>
              </a:ext>
            </a:extLst>
          </p:cNvPr>
          <p:cNvSpPr/>
          <p:nvPr/>
        </p:nvSpPr>
        <p:spPr>
          <a:xfrm>
            <a:off x="6341448" y="5313079"/>
            <a:ext cx="4215148" cy="9356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E05C5577-7AE7-A7D9-6F1B-3D5D23D90577}"/>
              </a:ext>
            </a:extLst>
          </p:cNvPr>
          <p:cNvSpPr txBox="1"/>
          <p:nvPr/>
        </p:nvSpPr>
        <p:spPr>
          <a:xfrm>
            <a:off x="6752055" y="5623809"/>
            <a:ext cx="997282" cy="369332"/>
          </a:xfrm>
          <a:prstGeom prst="rect">
            <a:avLst/>
          </a:prstGeom>
          <a:noFill/>
        </p:spPr>
        <p:txBody>
          <a:bodyPr wrap="square" rtlCol="0">
            <a:spAutoFit/>
          </a:bodyPr>
          <a:lstStyle/>
          <a:p>
            <a:pPr algn="ctr">
              <a:lnSpc>
                <a:spcPct val="90000"/>
              </a:lnSpc>
            </a:pPr>
            <a:r>
              <a:rPr lang="en-CA" sz="2000">
                <a:solidFill>
                  <a:schemeClr val="bg1"/>
                </a:solidFill>
                <a:latin typeface="Montserrat" panose="00000500000000000000" pitchFamily="50" charset="0"/>
              </a:rPr>
              <a:t>36%</a:t>
            </a:r>
          </a:p>
        </p:txBody>
      </p:sp>
      <p:sp>
        <p:nvSpPr>
          <p:cNvPr id="29" name="TextBox 28">
            <a:extLst>
              <a:ext uri="{FF2B5EF4-FFF2-40B4-BE49-F238E27FC236}">
                <a16:creationId xmlns:a16="http://schemas.microsoft.com/office/drawing/2014/main" id="{46C56AE8-DF55-EE04-04D1-297E0F059BA8}"/>
              </a:ext>
            </a:extLst>
          </p:cNvPr>
          <p:cNvSpPr txBox="1"/>
          <p:nvPr/>
        </p:nvSpPr>
        <p:spPr>
          <a:xfrm>
            <a:off x="8655391" y="5621457"/>
            <a:ext cx="997282" cy="369332"/>
          </a:xfrm>
          <a:prstGeom prst="rect">
            <a:avLst/>
          </a:prstGeom>
          <a:noFill/>
        </p:spPr>
        <p:txBody>
          <a:bodyPr wrap="square" rtlCol="0">
            <a:spAutoFit/>
          </a:bodyPr>
          <a:lstStyle/>
          <a:p>
            <a:pPr algn="ctr">
              <a:lnSpc>
                <a:spcPct val="90000"/>
              </a:lnSpc>
            </a:pPr>
            <a:r>
              <a:rPr lang="en-CA" sz="2000" b="1">
                <a:solidFill>
                  <a:schemeClr val="bg1"/>
                </a:solidFill>
                <a:latin typeface="Montserrat" panose="00000500000000000000" pitchFamily="50" charset="0"/>
              </a:rPr>
              <a:t>42%</a:t>
            </a:r>
          </a:p>
        </p:txBody>
      </p:sp>
    </p:spTree>
    <p:extLst>
      <p:ext uri="{BB962C8B-B14F-4D97-AF65-F5344CB8AC3E}">
        <p14:creationId xmlns:p14="http://schemas.microsoft.com/office/powerpoint/2010/main" val="2300855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2EA67-B32C-E55B-D76E-1BB2DBBA6D74}"/>
              </a:ext>
            </a:extLst>
          </p:cNvPr>
          <p:cNvSpPr>
            <a:spLocks noGrp="1"/>
          </p:cNvSpPr>
          <p:nvPr>
            <p:ph type="title"/>
          </p:nvPr>
        </p:nvSpPr>
        <p:spPr/>
        <p:txBody>
          <a:bodyPr/>
          <a:lstStyle/>
          <a:p>
            <a:r>
              <a:rPr lang="en-CA">
                <a:latin typeface="Montserrat"/>
                <a:cs typeface="Arial"/>
              </a:rPr>
              <a:t>CONSISTENT YEAR-OVER-YEAR GROWTH SINCE LAUNCH</a:t>
            </a:r>
          </a:p>
        </p:txBody>
      </p:sp>
      <p:sp>
        <p:nvSpPr>
          <p:cNvPr id="11" name="TextBox 10">
            <a:extLst>
              <a:ext uri="{FF2B5EF4-FFF2-40B4-BE49-F238E27FC236}">
                <a16:creationId xmlns:a16="http://schemas.microsoft.com/office/drawing/2014/main" id="{BD81FEDB-EDEB-20E8-8DBF-EE55AB5066C6}"/>
              </a:ext>
            </a:extLst>
          </p:cNvPr>
          <p:cNvSpPr txBox="1"/>
          <p:nvPr/>
        </p:nvSpPr>
        <p:spPr>
          <a:xfrm>
            <a:off x="411272" y="6210345"/>
            <a:ext cx="4222957" cy="221023"/>
          </a:xfrm>
          <a:prstGeom prst="rect">
            <a:avLst/>
          </a:prstGeom>
          <a:noFill/>
        </p:spPr>
        <p:txBody>
          <a:bodyPr wrap="square" rtlCol="0">
            <a:spAutoFit/>
          </a:bodyPr>
          <a:lstStyle/>
          <a:p>
            <a:r>
              <a:rPr lang="en-CA" sz="800">
                <a:latin typeface="Montserrat" panose="00000500000000000000" pitchFamily="50" charset="0"/>
              </a:rPr>
              <a:t>* NorthStar Commenced Operations Q2 2022.</a:t>
            </a:r>
          </a:p>
        </p:txBody>
      </p:sp>
      <p:sp>
        <p:nvSpPr>
          <p:cNvPr id="2" name="TextBox 1">
            <a:extLst>
              <a:ext uri="{FF2B5EF4-FFF2-40B4-BE49-F238E27FC236}">
                <a16:creationId xmlns:a16="http://schemas.microsoft.com/office/drawing/2014/main" id="{75D608B6-2CDE-E26D-CA64-80844940E44E}"/>
              </a:ext>
            </a:extLst>
          </p:cNvPr>
          <p:cNvSpPr txBox="1"/>
          <p:nvPr/>
        </p:nvSpPr>
        <p:spPr>
          <a:xfrm>
            <a:off x="411272" y="6353370"/>
            <a:ext cx="6602785" cy="356444"/>
          </a:xfrm>
          <a:prstGeom prst="rect">
            <a:avLst/>
          </a:prstGeom>
          <a:noFill/>
        </p:spPr>
        <p:txBody>
          <a:bodyPr wrap="square" rtlCol="0">
            <a:spAutoFit/>
          </a:bodyPr>
          <a:lstStyle/>
          <a:p>
            <a:pPr>
              <a:spcBef>
                <a:spcPts val="0"/>
              </a:spcBef>
              <a:spcAft>
                <a:spcPts val="0"/>
              </a:spcAft>
            </a:pPr>
            <a:r>
              <a:rPr lang="en-CA" sz="800" baseline="30000">
                <a:latin typeface="Montserrat" panose="00000500000000000000" pitchFamily="50" charset="0"/>
              </a:rPr>
              <a:t>1</a:t>
            </a:r>
            <a:r>
              <a:rPr lang="en-CA" sz="800">
                <a:latin typeface="Montserrat" panose="00000500000000000000" pitchFamily="50" charset="0"/>
              </a:rPr>
              <a:t> </a:t>
            </a:r>
            <a:r>
              <a:rPr lang="en-CA" sz="800">
                <a:latin typeface="Montserrat" panose="00000500000000000000" pitchFamily="50" charset="0"/>
                <a:cs typeface="Arial" panose="020B0604020202020204" pitchFamily="34" charset="0"/>
              </a:rPr>
              <a:t>Represents a Non-IFRS financial measure. See “Non-IFRS Financial Measures” above for more information.</a:t>
            </a:r>
            <a:endParaRPr lang="en-CA" sz="800">
              <a:latin typeface="Montserrat" panose="00000500000000000000" pitchFamily="50" charset="0"/>
            </a:endParaRPr>
          </a:p>
          <a:p>
            <a:pPr>
              <a:spcBef>
                <a:spcPts val="0"/>
              </a:spcBef>
              <a:spcAft>
                <a:spcPts val="0"/>
              </a:spcAft>
            </a:pPr>
            <a:endParaRPr lang="en-CA" sz="800" b="1">
              <a:highlight>
                <a:srgbClr val="FFFF00"/>
              </a:highlight>
              <a:latin typeface="Montserrat" panose="00000500000000000000" pitchFamily="50" charset="0"/>
            </a:endParaRPr>
          </a:p>
        </p:txBody>
      </p:sp>
      <p:graphicFrame>
        <p:nvGraphicFramePr>
          <p:cNvPr id="12" name="Chart 11">
            <a:extLst>
              <a:ext uri="{FF2B5EF4-FFF2-40B4-BE49-F238E27FC236}">
                <a16:creationId xmlns:a16="http://schemas.microsoft.com/office/drawing/2014/main" id="{98AE605C-7EC9-C0B3-F625-B2A0FFB7F91B}"/>
              </a:ext>
            </a:extLst>
          </p:cNvPr>
          <p:cNvGraphicFramePr/>
          <p:nvPr>
            <p:extLst>
              <p:ext uri="{D42A27DB-BD31-4B8C-83A1-F6EECF244321}">
                <p14:modId xmlns:p14="http://schemas.microsoft.com/office/powerpoint/2010/main" val="2840762868"/>
              </p:ext>
            </p:extLst>
          </p:nvPr>
        </p:nvGraphicFramePr>
        <p:xfrm>
          <a:off x="6227582" y="1544805"/>
          <a:ext cx="5283200" cy="4579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C2BBD11B-6F6D-5DBA-6BAC-440DFBCF1243}"/>
              </a:ext>
            </a:extLst>
          </p:cNvPr>
          <p:cNvGraphicFramePr/>
          <p:nvPr>
            <p:extLst>
              <p:ext uri="{D42A27DB-BD31-4B8C-83A1-F6EECF244321}">
                <p14:modId xmlns:p14="http://schemas.microsoft.com/office/powerpoint/2010/main" val="412461847"/>
              </p:ext>
            </p:extLst>
          </p:nvPr>
        </p:nvGraphicFramePr>
        <p:xfrm>
          <a:off x="701061" y="1544805"/>
          <a:ext cx="5283200" cy="45795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3702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Manual Input 3">
            <a:extLst>
              <a:ext uri="{FF2B5EF4-FFF2-40B4-BE49-F238E27FC236}">
                <a16:creationId xmlns:a16="http://schemas.microsoft.com/office/drawing/2014/main" id="{49202BB2-8B99-896B-E634-D78A7EA02C88}"/>
              </a:ext>
            </a:extLst>
          </p:cNvPr>
          <p:cNvSpPr/>
          <p:nvPr/>
        </p:nvSpPr>
        <p:spPr>
          <a:xfrm>
            <a:off x="2430515" y="2613717"/>
            <a:ext cx="7125838" cy="25681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9 w 10000"/>
              <a:gd name="connsiteY0" fmla="*/ 4778 h 10000"/>
              <a:gd name="connsiteX1" fmla="*/ 10000 w 10000"/>
              <a:gd name="connsiteY1" fmla="*/ 0 h 10000"/>
              <a:gd name="connsiteX2" fmla="*/ 10000 w 10000"/>
              <a:gd name="connsiteY2" fmla="*/ 10000 h 10000"/>
              <a:gd name="connsiteX3" fmla="*/ 0 w 10000"/>
              <a:gd name="connsiteY3" fmla="*/ 10000 h 10000"/>
              <a:gd name="connsiteX4" fmla="*/ 19 w 10000"/>
              <a:gd name="connsiteY4" fmla="*/ 4778 h 10000"/>
              <a:gd name="connsiteX0" fmla="*/ 19 w 10000"/>
              <a:gd name="connsiteY0" fmla="*/ 8566 h 13788"/>
              <a:gd name="connsiteX1" fmla="*/ 9962 w 10000"/>
              <a:gd name="connsiteY1" fmla="*/ 0 h 13788"/>
              <a:gd name="connsiteX2" fmla="*/ 10000 w 10000"/>
              <a:gd name="connsiteY2" fmla="*/ 13788 h 13788"/>
              <a:gd name="connsiteX3" fmla="*/ 0 w 10000"/>
              <a:gd name="connsiteY3" fmla="*/ 13788 h 13788"/>
              <a:gd name="connsiteX4" fmla="*/ 19 w 10000"/>
              <a:gd name="connsiteY4" fmla="*/ 8566 h 13788"/>
              <a:gd name="connsiteX0" fmla="*/ 19 w 10000"/>
              <a:gd name="connsiteY0" fmla="*/ 6798 h 12020"/>
              <a:gd name="connsiteX1" fmla="*/ 9981 w 10000"/>
              <a:gd name="connsiteY1" fmla="*/ 0 h 12020"/>
              <a:gd name="connsiteX2" fmla="*/ 10000 w 10000"/>
              <a:gd name="connsiteY2" fmla="*/ 12020 h 12020"/>
              <a:gd name="connsiteX3" fmla="*/ 0 w 10000"/>
              <a:gd name="connsiteY3" fmla="*/ 12020 h 12020"/>
              <a:gd name="connsiteX4" fmla="*/ 19 w 10000"/>
              <a:gd name="connsiteY4" fmla="*/ 6798 h 12020"/>
              <a:gd name="connsiteX0" fmla="*/ 19 w 10000"/>
              <a:gd name="connsiteY0" fmla="*/ 9020 h 12020"/>
              <a:gd name="connsiteX1" fmla="*/ 9981 w 10000"/>
              <a:gd name="connsiteY1" fmla="*/ 0 h 12020"/>
              <a:gd name="connsiteX2" fmla="*/ 10000 w 10000"/>
              <a:gd name="connsiteY2" fmla="*/ 12020 h 12020"/>
              <a:gd name="connsiteX3" fmla="*/ 0 w 10000"/>
              <a:gd name="connsiteY3" fmla="*/ 12020 h 12020"/>
              <a:gd name="connsiteX4" fmla="*/ 19 w 10000"/>
              <a:gd name="connsiteY4" fmla="*/ 9020 h 12020"/>
              <a:gd name="connsiteX0" fmla="*/ 0 w 10026"/>
              <a:gd name="connsiteY0" fmla="*/ 9020 h 12020"/>
              <a:gd name="connsiteX1" fmla="*/ 10007 w 10026"/>
              <a:gd name="connsiteY1" fmla="*/ 0 h 12020"/>
              <a:gd name="connsiteX2" fmla="*/ 10026 w 10026"/>
              <a:gd name="connsiteY2" fmla="*/ 12020 h 12020"/>
              <a:gd name="connsiteX3" fmla="*/ 26 w 10026"/>
              <a:gd name="connsiteY3" fmla="*/ 12020 h 12020"/>
              <a:gd name="connsiteX4" fmla="*/ 0 w 10026"/>
              <a:gd name="connsiteY4" fmla="*/ 9020 h 12020"/>
              <a:gd name="connsiteX0" fmla="*/ 19 w 10000"/>
              <a:gd name="connsiteY0" fmla="*/ 8919 h 12020"/>
              <a:gd name="connsiteX1" fmla="*/ 9981 w 10000"/>
              <a:gd name="connsiteY1" fmla="*/ 0 h 12020"/>
              <a:gd name="connsiteX2" fmla="*/ 10000 w 10000"/>
              <a:gd name="connsiteY2" fmla="*/ 12020 h 12020"/>
              <a:gd name="connsiteX3" fmla="*/ 0 w 10000"/>
              <a:gd name="connsiteY3" fmla="*/ 12020 h 12020"/>
              <a:gd name="connsiteX4" fmla="*/ 19 w 10000"/>
              <a:gd name="connsiteY4" fmla="*/ 8919 h 12020"/>
              <a:gd name="connsiteX0" fmla="*/ 19 w 10006"/>
              <a:gd name="connsiteY0" fmla="*/ 8956 h 12057"/>
              <a:gd name="connsiteX1" fmla="*/ 10003 w 10006"/>
              <a:gd name="connsiteY1" fmla="*/ 0 h 12057"/>
              <a:gd name="connsiteX2" fmla="*/ 10000 w 10006"/>
              <a:gd name="connsiteY2" fmla="*/ 12057 h 12057"/>
              <a:gd name="connsiteX3" fmla="*/ 0 w 10006"/>
              <a:gd name="connsiteY3" fmla="*/ 12057 h 12057"/>
              <a:gd name="connsiteX4" fmla="*/ 19 w 10006"/>
              <a:gd name="connsiteY4" fmla="*/ 8956 h 12057"/>
              <a:gd name="connsiteX0" fmla="*/ 0 w 10020"/>
              <a:gd name="connsiteY0" fmla="*/ 8919 h 12057"/>
              <a:gd name="connsiteX1" fmla="*/ 10017 w 10020"/>
              <a:gd name="connsiteY1" fmla="*/ 0 h 12057"/>
              <a:gd name="connsiteX2" fmla="*/ 10014 w 10020"/>
              <a:gd name="connsiteY2" fmla="*/ 12057 h 12057"/>
              <a:gd name="connsiteX3" fmla="*/ 14 w 10020"/>
              <a:gd name="connsiteY3" fmla="*/ 12057 h 12057"/>
              <a:gd name="connsiteX4" fmla="*/ 0 w 10020"/>
              <a:gd name="connsiteY4" fmla="*/ 8919 h 12057"/>
              <a:gd name="connsiteX0" fmla="*/ 3 w 10006"/>
              <a:gd name="connsiteY0" fmla="*/ 11348 h 12057"/>
              <a:gd name="connsiteX1" fmla="*/ 10003 w 10006"/>
              <a:gd name="connsiteY1" fmla="*/ 0 h 12057"/>
              <a:gd name="connsiteX2" fmla="*/ 10000 w 10006"/>
              <a:gd name="connsiteY2" fmla="*/ 12057 h 12057"/>
              <a:gd name="connsiteX3" fmla="*/ 0 w 10006"/>
              <a:gd name="connsiteY3" fmla="*/ 12057 h 12057"/>
              <a:gd name="connsiteX4" fmla="*/ 3 w 10006"/>
              <a:gd name="connsiteY4" fmla="*/ 11348 h 1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6" h="12057">
                <a:moveTo>
                  <a:pt x="3" y="11348"/>
                </a:moveTo>
                <a:lnTo>
                  <a:pt x="10003" y="0"/>
                </a:lnTo>
                <a:cubicBezTo>
                  <a:pt x="10016" y="4596"/>
                  <a:pt x="9987" y="7461"/>
                  <a:pt x="10000" y="12057"/>
                </a:cubicBezTo>
                <a:lnTo>
                  <a:pt x="0" y="12057"/>
                </a:lnTo>
                <a:cubicBezTo>
                  <a:pt x="6" y="10316"/>
                  <a:pt x="-3" y="13089"/>
                  <a:pt x="3" y="11348"/>
                </a:cubicBezTo>
                <a:close/>
              </a:path>
            </a:pathLst>
          </a:cu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sp>
        <p:nvSpPr>
          <p:cNvPr id="3" name="Title 2">
            <a:extLst>
              <a:ext uri="{FF2B5EF4-FFF2-40B4-BE49-F238E27FC236}">
                <a16:creationId xmlns:a16="http://schemas.microsoft.com/office/drawing/2014/main" id="{805DA571-A102-DE20-7D38-EA17BD5DBAD4}"/>
              </a:ext>
            </a:extLst>
          </p:cNvPr>
          <p:cNvSpPr>
            <a:spLocks noGrp="1"/>
          </p:cNvSpPr>
          <p:nvPr>
            <p:ph type="title"/>
          </p:nvPr>
        </p:nvSpPr>
        <p:spPr/>
        <p:txBody>
          <a:bodyPr/>
          <a:lstStyle/>
          <a:p>
            <a:r>
              <a:rPr lang="en-CA">
                <a:latin typeface="Montserrat" panose="00000500000000000000" pitchFamily="50" charset="0"/>
              </a:rPr>
              <a:t>DEMONSTRATING INCREASING OPERATING LEVERAGE</a:t>
            </a:r>
          </a:p>
        </p:txBody>
      </p:sp>
      <p:sp>
        <p:nvSpPr>
          <p:cNvPr id="2" name="Flowchart: Manual Input 1">
            <a:extLst>
              <a:ext uri="{FF2B5EF4-FFF2-40B4-BE49-F238E27FC236}">
                <a16:creationId xmlns:a16="http://schemas.microsoft.com/office/drawing/2014/main" id="{41B9B344-4812-F4C7-819F-BF7D5EFBF2CF}"/>
              </a:ext>
            </a:extLst>
          </p:cNvPr>
          <p:cNvSpPr/>
          <p:nvPr/>
        </p:nvSpPr>
        <p:spPr>
          <a:xfrm>
            <a:off x="2430515" y="3345500"/>
            <a:ext cx="7118076" cy="1848951"/>
          </a:xfrm>
          <a:prstGeom prst="flowChartManualInput">
            <a:avLst/>
          </a:pr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sp>
        <p:nvSpPr>
          <p:cNvPr id="5" name="TextBox 4">
            <a:extLst>
              <a:ext uri="{FF2B5EF4-FFF2-40B4-BE49-F238E27FC236}">
                <a16:creationId xmlns:a16="http://schemas.microsoft.com/office/drawing/2014/main" id="{27237663-D38E-041A-31F7-78523D4314C3}"/>
              </a:ext>
            </a:extLst>
          </p:cNvPr>
          <p:cNvSpPr txBox="1"/>
          <p:nvPr/>
        </p:nvSpPr>
        <p:spPr>
          <a:xfrm>
            <a:off x="1683904" y="5630951"/>
            <a:ext cx="1555468" cy="282706"/>
          </a:xfrm>
          <a:prstGeom prst="rect">
            <a:avLst/>
          </a:prstGeom>
          <a:noFill/>
        </p:spPr>
        <p:txBody>
          <a:bodyPr wrap="square" rtlCol="0">
            <a:spAutoFit/>
          </a:bodyPr>
          <a:lstStyle/>
          <a:p>
            <a:pPr algn="ctr">
              <a:spcBef>
                <a:spcPts val="0"/>
              </a:spcBef>
              <a:spcAft>
                <a:spcPts val="0"/>
              </a:spcAft>
            </a:pPr>
            <a:r>
              <a:rPr lang="en-CA" sz="1200" b="1">
                <a:latin typeface="Montserrat" panose="00000500000000000000" pitchFamily="50" charset="0"/>
              </a:rPr>
              <a:t>Launch 2022</a:t>
            </a:r>
          </a:p>
        </p:txBody>
      </p:sp>
      <p:sp>
        <p:nvSpPr>
          <p:cNvPr id="6" name="TextBox 5">
            <a:extLst>
              <a:ext uri="{FF2B5EF4-FFF2-40B4-BE49-F238E27FC236}">
                <a16:creationId xmlns:a16="http://schemas.microsoft.com/office/drawing/2014/main" id="{963CDAA5-5BB6-73A8-065A-5C0E05E38E20}"/>
              </a:ext>
            </a:extLst>
          </p:cNvPr>
          <p:cNvSpPr txBox="1"/>
          <p:nvPr/>
        </p:nvSpPr>
        <p:spPr>
          <a:xfrm>
            <a:off x="2743106" y="5642296"/>
            <a:ext cx="2600839" cy="485839"/>
          </a:xfrm>
          <a:prstGeom prst="rect">
            <a:avLst/>
          </a:prstGeom>
          <a:noFill/>
        </p:spPr>
        <p:txBody>
          <a:bodyPr wrap="square" rtlCol="0">
            <a:spAutoFit/>
          </a:bodyPr>
          <a:lstStyle/>
          <a:p>
            <a:pPr algn="ctr">
              <a:spcBef>
                <a:spcPts val="0"/>
              </a:spcBef>
              <a:spcAft>
                <a:spcPts val="0"/>
              </a:spcAft>
            </a:pPr>
            <a:r>
              <a:rPr lang="en-CA" sz="1200" b="1">
                <a:latin typeface="Montserrat" panose="00000500000000000000" pitchFamily="50" charset="0"/>
              </a:rPr>
              <a:t>Building Scale</a:t>
            </a:r>
          </a:p>
          <a:p>
            <a:pPr algn="ctr">
              <a:spcBef>
                <a:spcPts val="0"/>
              </a:spcBef>
              <a:spcAft>
                <a:spcPts val="0"/>
              </a:spcAft>
            </a:pPr>
            <a:r>
              <a:rPr lang="en-CA" sz="1200" b="1">
                <a:latin typeface="Montserrat" panose="00000500000000000000" pitchFamily="50" charset="0"/>
              </a:rPr>
              <a:t>2023-24</a:t>
            </a:r>
          </a:p>
        </p:txBody>
      </p:sp>
      <p:sp>
        <p:nvSpPr>
          <p:cNvPr id="13" name="TextBox 12">
            <a:extLst>
              <a:ext uri="{FF2B5EF4-FFF2-40B4-BE49-F238E27FC236}">
                <a16:creationId xmlns:a16="http://schemas.microsoft.com/office/drawing/2014/main" id="{C10C8CE6-F7A5-7456-F1B4-EE4A3FBB2100}"/>
              </a:ext>
            </a:extLst>
          </p:cNvPr>
          <p:cNvSpPr txBox="1"/>
          <p:nvPr/>
        </p:nvSpPr>
        <p:spPr>
          <a:xfrm>
            <a:off x="304042" y="3905767"/>
            <a:ext cx="1848583" cy="749949"/>
          </a:xfrm>
          <a:prstGeom prst="rect">
            <a:avLst/>
          </a:prstGeom>
          <a:noFill/>
        </p:spPr>
        <p:txBody>
          <a:bodyPr wrap="none" rtlCol="0">
            <a:spAutoFit/>
          </a:bodyPr>
          <a:lstStyle/>
          <a:p>
            <a:pPr algn="r">
              <a:spcBef>
                <a:spcPts val="0"/>
              </a:spcBef>
              <a:spcAft>
                <a:spcPts val="0"/>
              </a:spcAft>
            </a:pPr>
            <a:r>
              <a:rPr lang="en-CA" sz="2400" b="1">
                <a:solidFill>
                  <a:srgbClr val="1479CE"/>
                </a:solidFill>
                <a:latin typeface="Montserrat" panose="00000500000000000000" pitchFamily="50" charset="0"/>
              </a:rPr>
              <a:t>Expenses</a:t>
            </a:r>
            <a:endParaRPr lang="en-CA" sz="2000" b="1">
              <a:solidFill>
                <a:srgbClr val="1479CE"/>
              </a:solidFill>
              <a:latin typeface="Montserrat" panose="00000500000000000000" pitchFamily="50" charset="0"/>
            </a:endParaRPr>
          </a:p>
          <a:p>
            <a:pPr algn="r">
              <a:spcBef>
                <a:spcPts val="0"/>
              </a:spcBef>
              <a:spcAft>
                <a:spcPts val="0"/>
              </a:spcAft>
            </a:pPr>
            <a:r>
              <a:rPr lang="en-CA" sz="1600">
                <a:latin typeface="Montserrat" panose="00000500000000000000" pitchFamily="50" charset="0"/>
              </a:rPr>
              <a:t>Relatively stable</a:t>
            </a:r>
          </a:p>
        </p:txBody>
      </p:sp>
      <p:sp>
        <p:nvSpPr>
          <p:cNvPr id="14" name="TextBox 13">
            <a:extLst>
              <a:ext uri="{FF2B5EF4-FFF2-40B4-BE49-F238E27FC236}">
                <a16:creationId xmlns:a16="http://schemas.microsoft.com/office/drawing/2014/main" id="{8EEF50E7-AF4C-461B-1FEC-EC7FD766B899}"/>
              </a:ext>
            </a:extLst>
          </p:cNvPr>
          <p:cNvSpPr txBox="1"/>
          <p:nvPr/>
        </p:nvSpPr>
        <p:spPr>
          <a:xfrm>
            <a:off x="9715892" y="2612731"/>
            <a:ext cx="1699504" cy="749949"/>
          </a:xfrm>
          <a:prstGeom prst="rect">
            <a:avLst/>
          </a:prstGeom>
          <a:noFill/>
        </p:spPr>
        <p:txBody>
          <a:bodyPr wrap="none" rtlCol="0">
            <a:spAutoFit/>
          </a:bodyPr>
          <a:lstStyle/>
          <a:p>
            <a:pPr>
              <a:spcBef>
                <a:spcPts val="0"/>
              </a:spcBef>
              <a:spcAft>
                <a:spcPts val="0"/>
              </a:spcAft>
            </a:pPr>
            <a:r>
              <a:rPr lang="en-CA" sz="2400" b="1">
                <a:solidFill>
                  <a:schemeClr val="accent5"/>
                </a:solidFill>
                <a:latin typeface="Montserrat" panose="00000500000000000000" pitchFamily="50" charset="0"/>
              </a:rPr>
              <a:t>Revenue</a:t>
            </a:r>
            <a:endParaRPr lang="en-CA" sz="2000" b="1">
              <a:solidFill>
                <a:schemeClr val="accent5"/>
              </a:solidFill>
              <a:latin typeface="Montserrat" panose="00000500000000000000" pitchFamily="50" charset="0"/>
            </a:endParaRPr>
          </a:p>
          <a:p>
            <a:pPr>
              <a:spcBef>
                <a:spcPts val="0"/>
              </a:spcBef>
              <a:spcAft>
                <a:spcPts val="0"/>
              </a:spcAft>
            </a:pPr>
            <a:r>
              <a:rPr lang="en-CA" sz="1600">
                <a:latin typeface="Montserrat" panose="00000500000000000000" pitchFamily="50" charset="0"/>
              </a:rPr>
              <a:t>Steady growth</a:t>
            </a:r>
          </a:p>
        </p:txBody>
      </p:sp>
      <p:sp>
        <p:nvSpPr>
          <p:cNvPr id="4" name="Flowchart: Manual Input 3">
            <a:extLst>
              <a:ext uri="{FF2B5EF4-FFF2-40B4-BE49-F238E27FC236}">
                <a16:creationId xmlns:a16="http://schemas.microsoft.com/office/drawing/2014/main" id="{9543ABE0-3C7C-1042-7C34-429DAA465EFA}"/>
              </a:ext>
            </a:extLst>
          </p:cNvPr>
          <p:cNvSpPr/>
          <p:nvPr/>
        </p:nvSpPr>
        <p:spPr>
          <a:xfrm>
            <a:off x="2422754" y="2626294"/>
            <a:ext cx="7133589" cy="25681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9 w 10000"/>
              <a:gd name="connsiteY0" fmla="*/ 4778 h 10000"/>
              <a:gd name="connsiteX1" fmla="*/ 10000 w 10000"/>
              <a:gd name="connsiteY1" fmla="*/ 0 h 10000"/>
              <a:gd name="connsiteX2" fmla="*/ 10000 w 10000"/>
              <a:gd name="connsiteY2" fmla="*/ 10000 h 10000"/>
              <a:gd name="connsiteX3" fmla="*/ 0 w 10000"/>
              <a:gd name="connsiteY3" fmla="*/ 10000 h 10000"/>
              <a:gd name="connsiteX4" fmla="*/ 19 w 10000"/>
              <a:gd name="connsiteY4" fmla="*/ 4778 h 10000"/>
              <a:gd name="connsiteX0" fmla="*/ 19 w 10000"/>
              <a:gd name="connsiteY0" fmla="*/ 8566 h 13788"/>
              <a:gd name="connsiteX1" fmla="*/ 9962 w 10000"/>
              <a:gd name="connsiteY1" fmla="*/ 0 h 13788"/>
              <a:gd name="connsiteX2" fmla="*/ 10000 w 10000"/>
              <a:gd name="connsiteY2" fmla="*/ 13788 h 13788"/>
              <a:gd name="connsiteX3" fmla="*/ 0 w 10000"/>
              <a:gd name="connsiteY3" fmla="*/ 13788 h 13788"/>
              <a:gd name="connsiteX4" fmla="*/ 19 w 10000"/>
              <a:gd name="connsiteY4" fmla="*/ 8566 h 13788"/>
              <a:gd name="connsiteX0" fmla="*/ 19 w 10000"/>
              <a:gd name="connsiteY0" fmla="*/ 6798 h 12020"/>
              <a:gd name="connsiteX1" fmla="*/ 9981 w 10000"/>
              <a:gd name="connsiteY1" fmla="*/ 0 h 12020"/>
              <a:gd name="connsiteX2" fmla="*/ 10000 w 10000"/>
              <a:gd name="connsiteY2" fmla="*/ 12020 h 12020"/>
              <a:gd name="connsiteX3" fmla="*/ 0 w 10000"/>
              <a:gd name="connsiteY3" fmla="*/ 12020 h 12020"/>
              <a:gd name="connsiteX4" fmla="*/ 19 w 10000"/>
              <a:gd name="connsiteY4" fmla="*/ 6798 h 12020"/>
              <a:gd name="connsiteX0" fmla="*/ 19 w 10000"/>
              <a:gd name="connsiteY0" fmla="*/ 9020 h 12020"/>
              <a:gd name="connsiteX1" fmla="*/ 9981 w 10000"/>
              <a:gd name="connsiteY1" fmla="*/ 0 h 12020"/>
              <a:gd name="connsiteX2" fmla="*/ 10000 w 10000"/>
              <a:gd name="connsiteY2" fmla="*/ 12020 h 12020"/>
              <a:gd name="connsiteX3" fmla="*/ 0 w 10000"/>
              <a:gd name="connsiteY3" fmla="*/ 12020 h 12020"/>
              <a:gd name="connsiteX4" fmla="*/ 19 w 10000"/>
              <a:gd name="connsiteY4" fmla="*/ 9020 h 12020"/>
              <a:gd name="connsiteX0" fmla="*/ 0 w 10026"/>
              <a:gd name="connsiteY0" fmla="*/ 9020 h 12020"/>
              <a:gd name="connsiteX1" fmla="*/ 10007 w 10026"/>
              <a:gd name="connsiteY1" fmla="*/ 0 h 12020"/>
              <a:gd name="connsiteX2" fmla="*/ 10026 w 10026"/>
              <a:gd name="connsiteY2" fmla="*/ 12020 h 12020"/>
              <a:gd name="connsiteX3" fmla="*/ 26 w 10026"/>
              <a:gd name="connsiteY3" fmla="*/ 12020 h 12020"/>
              <a:gd name="connsiteX4" fmla="*/ 0 w 10026"/>
              <a:gd name="connsiteY4" fmla="*/ 9020 h 12020"/>
              <a:gd name="connsiteX0" fmla="*/ 19 w 10000"/>
              <a:gd name="connsiteY0" fmla="*/ 8919 h 12020"/>
              <a:gd name="connsiteX1" fmla="*/ 9981 w 10000"/>
              <a:gd name="connsiteY1" fmla="*/ 0 h 12020"/>
              <a:gd name="connsiteX2" fmla="*/ 10000 w 10000"/>
              <a:gd name="connsiteY2" fmla="*/ 12020 h 12020"/>
              <a:gd name="connsiteX3" fmla="*/ 0 w 10000"/>
              <a:gd name="connsiteY3" fmla="*/ 12020 h 12020"/>
              <a:gd name="connsiteX4" fmla="*/ 19 w 10000"/>
              <a:gd name="connsiteY4" fmla="*/ 8919 h 12020"/>
              <a:gd name="connsiteX0" fmla="*/ 19 w 10006"/>
              <a:gd name="connsiteY0" fmla="*/ 8956 h 12057"/>
              <a:gd name="connsiteX1" fmla="*/ 10003 w 10006"/>
              <a:gd name="connsiteY1" fmla="*/ 0 h 12057"/>
              <a:gd name="connsiteX2" fmla="*/ 10000 w 10006"/>
              <a:gd name="connsiteY2" fmla="*/ 12057 h 12057"/>
              <a:gd name="connsiteX3" fmla="*/ 0 w 10006"/>
              <a:gd name="connsiteY3" fmla="*/ 12057 h 12057"/>
              <a:gd name="connsiteX4" fmla="*/ 19 w 10006"/>
              <a:gd name="connsiteY4" fmla="*/ 8956 h 12057"/>
              <a:gd name="connsiteX0" fmla="*/ 0 w 10020"/>
              <a:gd name="connsiteY0" fmla="*/ 8919 h 12057"/>
              <a:gd name="connsiteX1" fmla="*/ 10017 w 10020"/>
              <a:gd name="connsiteY1" fmla="*/ 0 h 12057"/>
              <a:gd name="connsiteX2" fmla="*/ 10014 w 10020"/>
              <a:gd name="connsiteY2" fmla="*/ 12057 h 12057"/>
              <a:gd name="connsiteX3" fmla="*/ 14 w 10020"/>
              <a:gd name="connsiteY3" fmla="*/ 12057 h 12057"/>
              <a:gd name="connsiteX4" fmla="*/ 0 w 10020"/>
              <a:gd name="connsiteY4" fmla="*/ 8919 h 12057"/>
              <a:gd name="connsiteX0" fmla="*/ 3 w 10006"/>
              <a:gd name="connsiteY0" fmla="*/ 11348 h 12057"/>
              <a:gd name="connsiteX1" fmla="*/ 10003 w 10006"/>
              <a:gd name="connsiteY1" fmla="*/ 0 h 12057"/>
              <a:gd name="connsiteX2" fmla="*/ 10000 w 10006"/>
              <a:gd name="connsiteY2" fmla="*/ 12057 h 12057"/>
              <a:gd name="connsiteX3" fmla="*/ 0 w 10006"/>
              <a:gd name="connsiteY3" fmla="*/ 12057 h 12057"/>
              <a:gd name="connsiteX4" fmla="*/ 3 w 10006"/>
              <a:gd name="connsiteY4" fmla="*/ 11348 h 1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6" h="12057">
                <a:moveTo>
                  <a:pt x="3" y="11348"/>
                </a:moveTo>
                <a:lnTo>
                  <a:pt x="10003" y="0"/>
                </a:lnTo>
                <a:cubicBezTo>
                  <a:pt x="10016" y="4596"/>
                  <a:pt x="9987" y="7461"/>
                  <a:pt x="10000" y="12057"/>
                </a:cubicBezTo>
                <a:lnTo>
                  <a:pt x="0" y="12057"/>
                </a:lnTo>
                <a:cubicBezTo>
                  <a:pt x="6" y="10316"/>
                  <a:pt x="-3" y="13089"/>
                  <a:pt x="3" y="11348"/>
                </a:cubicBezTo>
                <a:close/>
              </a:path>
            </a:pathLst>
          </a:custGeom>
          <a:solidFill>
            <a:schemeClr val="accent5">
              <a:alpha val="44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cxnSp>
        <p:nvCxnSpPr>
          <p:cNvPr id="16" name="Straight Connector 15">
            <a:extLst>
              <a:ext uri="{FF2B5EF4-FFF2-40B4-BE49-F238E27FC236}">
                <a16:creationId xmlns:a16="http://schemas.microsoft.com/office/drawing/2014/main" id="{5C661D69-2EC3-4593-0CC2-505D42BD3849}"/>
              </a:ext>
            </a:extLst>
          </p:cNvPr>
          <p:cNvCxnSpPr>
            <a:cxnSpLocks/>
          </p:cNvCxnSpPr>
          <p:nvPr/>
        </p:nvCxnSpPr>
        <p:spPr>
          <a:xfrm>
            <a:off x="7030464" y="3454357"/>
            <a:ext cx="13607" cy="2120881"/>
          </a:xfrm>
          <a:prstGeom prst="line">
            <a:avLst/>
          </a:prstGeom>
          <a:ln w="31750">
            <a:solidFill>
              <a:schemeClr val="accent1"/>
            </a:solidFill>
            <a:prstDash val="sysDash"/>
            <a:tailEnd type="oval"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E1C97E7-3F24-8A28-8133-2649C6D1E6D0}"/>
              </a:ext>
            </a:extLst>
          </p:cNvPr>
          <p:cNvSpPr txBox="1"/>
          <p:nvPr/>
        </p:nvSpPr>
        <p:spPr>
          <a:xfrm>
            <a:off x="6386703" y="5671768"/>
            <a:ext cx="1112804" cy="485839"/>
          </a:xfrm>
          <a:prstGeom prst="rect">
            <a:avLst/>
          </a:prstGeom>
          <a:noFill/>
        </p:spPr>
        <p:txBody>
          <a:bodyPr wrap="none" rtlCol="0">
            <a:spAutoFit/>
          </a:bodyPr>
          <a:lstStyle/>
          <a:p>
            <a:pPr algn="ctr">
              <a:spcBef>
                <a:spcPts val="0"/>
              </a:spcBef>
              <a:spcAft>
                <a:spcPts val="0"/>
              </a:spcAft>
            </a:pPr>
            <a:r>
              <a:rPr lang="en-CA" sz="1200" b="1">
                <a:latin typeface="Montserrat" panose="00000500000000000000" pitchFamily="50" charset="0"/>
              </a:rPr>
              <a:t>Break-even</a:t>
            </a:r>
          </a:p>
          <a:p>
            <a:pPr algn="ctr">
              <a:spcBef>
                <a:spcPts val="0"/>
              </a:spcBef>
              <a:spcAft>
                <a:spcPts val="0"/>
              </a:spcAft>
            </a:pPr>
            <a:endParaRPr lang="en-CA" sz="1200" b="1">
              <a:latin typeface="Montserrat" panose="00000500000000000000" pitchFamily="50" charset="0"/>
            </a:endParaRPr>
          </a:p>
        </p:txBody>
      </p:sp>
      <p:sp>
        <p:nvSpPr>
          <p:cNvPr id="20" name="TextBox 19">
            <a:extLst>
              <a:ext uri="{FF2B5EF4-FFF2-40B4-BE49-F238E27FC236}">
                <a16:creationId xmlns:a16="http://schemas.microsoft.com/office/drawing/2014/main" id="{D4551965-3816-55E3-EB66-C5F8AD963813}"/>
              </a:ext>
            </a:extLst>
          </p:cNvPr>
          <p:cNvSpPr txBox="1"/>
          <p:nvPr/>
        </p:nvSpPr>
        <p:spPr>
          <a:xfrm>
            <a:off x="8980968" y="5647795"/>
            <a:ext cx="1135246" cy="485839"/>
          </a:xfrm>
          <a:prstGeom prst="rect">
            <a:avLst/>
          </a:prstGeom>
          <a:noFill/>
        </p:spPr>
        <p:txBody>
          <a:bodyPr wrap="none" rtlCol="0">
            <a:spAutoFit/>
          </a:bodyPr>
          <a:lstStyle/>
          <a:p>
            <a:pPr algn="ctr">
              <a:spcBef>
                <a:spcPts val="0"/>
              </a:spcBef>
              <a:spcAft>
                <a:spcPts val="0"/>
              </a:spcAft>
            </a:pPr>
            <a:r>
              <a:rPr lang="en-CA" sz="1200" b="1">
                <a:latin typeface="Montserrat" panose="00000500000000000000" pitchFamily="50" charset="0"/>
              </a:rPr>
              <a:t>Profitability</a:t>
            </a:r>
          </a:p>
          <a:p>
            <a:pPr algn="ctr">
              <a:spcBef>
                <a:spcPts val="0"/>
              </a:spcBef>
              <a:spcAft>
                <a:spcPts val="0"/>
              </a:spcAft>
            </a:pPr>
            <a:endParaRPr lang="en-CA" sz="1200" b="1">
              <a:latin typeface="Montserrat" panose="00000500000000000000" pitchFamily="50" charset="0"/>
            </a:endParaRPr>
          </a:p>
        </p:txBody>
      </p:sp>
      <p:cxnSp>
        <p:nvCxnSpPr>
          <p:cNvPr id="10" name="Straight Connector 9">
            <a:extLst>
              <a:ext uri="{FF2B5EF4-FFF2-40B4-BE49-F238E27FC236}">
                <a16:creationId xmlns:a16="http://schemas.microsoft.com/office/drawing/2014/main" id="{FC50039B-D2A0-7750-2E7B-B074DC9CF783}"/>
              </a:ext>
            </a:extLst>
          </p:cNvPr>
          <p:cNvCxnSpPr>
            <a:cxnSpLocks/>
          </p:cNvCxnSpPr>
          <p:nvPr/>
        </p:nvCxnSpPr>
        <p:spPr>
          <a:xfrm>
            <a:off x="2435724" y="5187967"/>
            <a:ext cx="0" cy="387271"/>
          </a:xfrm>
          <a:prstGeom prst="line">
            <a:avLst/>
          </a:prstGeom>
          <a:ln w="22225">
            <a:solidFill>
              <a:schemeClr val="accent2"/>
            </a:solidFill>
            <a:prstDash val="solid"/>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706D15-350E-E22B-EDBA-E768EBF53F15}"/>
              </a:ext>
            </a:extLst>
          </p:cNvPr>
          <p:cNvCxnSpPr>
            <a:cxnSpLocks/>
          </p:cNvCxnSpPr>
          <p:nvPr/>
        </p:nvCxnSpPr>
        <p:spPr>
          <a:xfrm>
            <a:off x="4043526" y="5194451"/>
            <a:ext cx="0" cy="380787"/>
          </a:xfrm>
          <a:prstGeom prst="line">
            <a:avLst/>
          </a:prstGeom>
          <a:ln w="22225">
            <a:solidFill>
              <a:srgbClr val="1479CE"/>
            </a:solidFill>
            <a:prstDash val="solid"/>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062B8C-3F8D-2303-CDF4-1A31A1B7940A}"/>
              </a:ext>
            </a:extLst>
          </p:cNvPr>
          <p:cNvCxnSpPr>
            <a:cxnSpLocks/>
          </p:cNvCxnSpPr>
          <p:nvPr/>
        </p:nvCxnSpPr>
        <p:spPr>
          <a:xfrm>
            <a:off x="9540050" y="5188372"/>
            <a:ext cx="0" cy="347087"/>
          </a:xfrm>
          <a:prstGeom prst="line">
            <a:avLst/>
          </a:prstGeom>
          <a:ln w="22225">
            <a:solidFill>
              <a:schemeClr val="accent5"/>
            </a:solidFill>
            <a:prstDash val="solid"/>
            <a:tailEnd type="oval" w="lg" len="lg"/>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2B76BC7-0DB0-4E36-3D3A-342ACC340E1D}"/>
              </a:ext>
            </a:extLst>
          </p:cNvPr>
          <p:cNvSpPr txBox="1"/>
          <p:nvPr/>
        </p:nvSpPr>
        <p:spPr>
          <a:xfrm>
            <a:off x="301294" y="1857630"/>
            <a:ext cx="6712506" cy="520575"/>
          </a:xfrm>
          <a:prstGeom prst="rect">
            <a:avLst/>
          </a:prstGeom>
          <a:noFill/>
        </p:spPr>
        <p:txBody>
          <a:bodyPr anchor="ctr" anchorCtr="0">
            <a:no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nSpc>
                <a:spcPts val="3500"/>
              </a:lnSpc>
              <a:spcBef>
                <a:spcPts val="0"/>
              </a:spcBef>
              <a:spcAft>
                <a:spcPts val="0"/>
              </a:spcAft>
              <a:buClr>
                <a:srgbClr val="00B0F0"/>
              </a:buClr>
              <a:buNone/>
            </a:pPr>
            <a:r>
              <a:rPr lang="en-US" sz="2800" b="1">
                <a:solidFill>
                  <a:srgbClr val="0B2A49"/>
                </a:solidFill>
                <a:latin typeface="Montserrat" panose="00000500000000000000" pitchFamily="50" charset="0"/>
                <a:cs typeface="Arial" panose="020B0604020202020204" pitchFamily="34" charset="0"/>
              </a:rPr>
              <a:t>Revenue and Gross Margin Growing Faster than </a:t>
            </a:r>
          </a:p>
          <a:p>
            <a:pPr marL="0" lvl="2" indent="0">
              <a:lnSpc>
                <a:spcPts val="3500"/>
              </a:lnSpc>
              <a:spcBef>
                <a:spcPts val="0"/>
              </a:spcBef>
              <a:spcAft>
                <a:spcPts val="0"/>
              </a:spcAft>
              <a:buClr>
                <a:srgbClr val="00B0F0"/>
              </a:buClr>
              <a:buNone/>
            </a:pPr>
            <a:r>
              <a:rPr lang="en-US" sz="2800" b="1">
                <a:solidFill>
                  <a:srgbClr val="0B2A49"/>
                </a:solidFill>
                <a:latin typeface="Montserrat" panose="00000500000000000000" pitchFamily="50" charset="0"/>
                <a:cs typeface="Arial" panose="020B0604020202020204" pitchFamily="34" charset="0"/>
              </a:rPr>
              <a:t>Expenses</a:t>
            </a:r>
          </a:p>
          <a:p>
            <a:pPr marL="0" lvl="2" indent="0">
              <a:lnSpc>
                <a:spcPct val="100000"/>
              </a:lnSpc>
              <a:spcBef>
                <a:spcPts val="600"/>
              </a:spcBef>
              <a:spcAft>
                <a:spcPts val="300"/>
              </a:spcAft>
              <a:buClr>
                <a:srgbClr val="00B0F0"/>
              </a:buClr>
              <a:buNone/>
            </a:pPr>
            <a:endParaRPr lang="en-US" sz="2800" b="1">
              <a:solidFill>
                <a:srgbClr val="0B2A49"/>
              </a:solidFill>
              <a:latin typeface="Montserrat" panose="00000500000000000000" pitchFamily="50" charset="0"/>
              <a:cs typeface="Arial" panose="020B0604020202020204" pitchFamily="34" charset="0"/>
            </a:endParaRPr>
          </a:p>
        </p:txBody>
      </p:sp>
      <p:cxnSp>
        <p:nvCxnSpPr>
          <p:cNvPr id="8" name="Straight Connector 7">
            <a:extLst>
              <a:ext uri="{FF2B5EF4-FFF2-40B4-BE49-F238E27FC236}">
                <a16:creationId xmlns:a16="http://schemas.microsoft.com/office/drawing/2014/main" id="{76E57A4E-B84A-D54D-4691-276C2C9BE021}"/>
              </a:ext>
            </a:extLst>
          </p:cNvPr>
          <p:cNvCxnSpPr>
            <a:cxnSpLocks/>
          </p:cNvCxnSpPr>
          <p:nvPr/>
        </p:nvCxnSpPr>
        <p:spPr>
          <a:xfrm>
            <a:off x="5680550" y="5194451"/>
            <a:ext cx="0" cy="389285"/>
          </a:xfrm>
          <a:prstGeom prst="line">
            <a:avLst/>
          </a:prstGeom>
          <a:ln w="22225">
            <a:solidFill>
              <a:srgbClr val="1479CE"/>
            </a:solidFill>
            <a:prstDash val="solid"/>
            <a:tailEnd type="oval"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638A778-C532-1A8F-998D-0E89D95E683B}"/>
              </a:ext>
            </a:extLst>
          </p:cNvPr>
          <p:cNvSpPr txBox="1"/>
          <p:nvPr/>
        </p:nvSpPr>
        <p:spPr>
          <a:xfrm>
            <a:off x="4808356" y="5648244"/>
            <a:ext cx="1615120" cy="485839"/>
          </a:xfrm>
          <a:prstGeom prst="rect">
            <a:avLst/>
          </a:prstGeom>
          <a:noFill/>
        </p:spPr>
        <p:txBody>
          <a:bodyPr wrap="square" lIns="91440" tIns="45720" rIns="91440" bIns="45720" rtlCol="0" anchor="t">
            <a:spAutoFit/>
          </a:bodyPr>
          <a:lstStyle/>
          <a:p>
            <a:pPr algn="ctr">
              <a:spcBef>
                <a:spcPts val="0"/>
              </a:spcBef>
              <a:spcAft>
                <a:spcPts val="0"/>
              </a:spcAft>
            </a:pPr>
            <a:r>
              <a:rPr lang="en-CA" sz="1200" b="1">
                <a:latin typeface="Montserrat"/>
              </a:rPr>
              <a:t>Covering 2024</a:t>
            </a:r>
            <a:endParaRPr lang="en-CA" sz="1200" b="1">
              <a:latin typeface="Montserrat" panose="00000500000000000000" pitchFamily="50" charset="0"/>
            </a:endParaRPr>
          </a:p>
          <a:p>
            <a:pPr algn="ctr">
              <a:spcBef>
                <a:spcPts val="0"/>
              </a:spcBef>
              <a:spcAft>
                <a:spcPts val="0"/>
              </a:spcAft>
            </a:pPr>
            <a:r>
              <a:rPr lang="en-CA" sz="1200" b="1">
                <a:latin typeface="Montserrat"/>
              </a:rPr>
              <a:t> Overhead</a:t>
            </a:r>
            <a:endParaRPr lang="en-CA" sz="1200" b="1">
              <a:latin typeface="Montserrat" panose="00000500000000000000" pitchFamily="50" charset="0"/>
            </a:endParaRPr>
          </a:p>
        </p:txBody>
      </p:sp>
    </p:spTree>
    <p:extLst>
      <p:ext uri="{BB962C8B-B14F-4D97-AF65-F5344CB8AC3E}">
        <p14:creationId xmlns:p14="http://schemas.microsoft.com/office/powerpoint/2010/main" val="346293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196966-C515-2EC3-EB1A-5757C36E4423}"/>
              </a:ext>
            </a:extLst>
          </p:cNvPr>
          <p:cNvSpPr>
            <a:spLocks noGrp="1"/>
          </p:cNvSpPr>
          <p:nvPr>
            <p:ph type="title"/>
          </p:nvPr>
        </p:nvSpPr>
        <p:spPr/>
        <p:txBody>
          <a:bodyPr/>
          <a:lstStyle/>
          <a:p>
            <a:r>
              <a:rPr lang="en-CA">
                <a:latin typeface="Montserrat"/>
                <a:cs typeface="Arial"/>
              </a:rPr>
              <a:t>LTM ACTIVITIES/ACHIEVEMENTS</a:t>
            </a:r>
          </a:p>
        </p:txBody>
      </p:sp>
      <p:sp>
        <p:nvSpPr>
          <p:cNvPr id="4" name="Oval 3">
            <a:extLst>
              <a:ext uri="{FF2B5EF4-FFF2-40B4-BE49-F238E27FC236}">
                <a16:creationId xmlns:a16="http://schemas.microsoft.com/office/drawing/2014/main" id="{E1AA234C-EF21-07CF-366E-8B5A9A0A2686}"/>
              </a:ext>
            </a:extLst>
          </p:cNvPr>
          <p:cNvSpPr/>
          <p:nvPr/>
        </p:nvSpPr>
        <p:spPr>
          <a:xfrm>
            <a:off x="828006" y="1246602"/>
            <a:ext cx="641491" cy="617034"/>
          </a:xfrm>
          <a:prstGeom prst="ellipse">
            <a:avLst/>
          </a:pr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pic>
        <p:nvPicPr>
          <p:cNvPr id="6" name="Graphic 5" descr="Transfer1 with solid fill">
            <a:extLst>
              <a:ext uri="{FF2B5EF4-FFF2-40B4-BE49-F238E27FC236}">
                <a16:creationId xmlns:a16="http://schemas.microsoft.com/office/drawing/2014/main" id="{74113678-7332-3DB6-C8EA-C0F0003F51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007" y="1275477"/>
            <a:ext cx="594946" cy="539187"/>
          </a:xfrm>
          <a:prstGeom prst="rect">
            <a:avLst/>
          </a:prstGeom>
        </p:spPr>
      </p:pic>
      <p:sp>
        <p:nvSpPr>
          <p:cNvPr id="8" name="Rectangle 7">
            <a:extLst>
              <a:ext uri="{FF2B5EF4-FFF2-40B4-BE49-F238E27FC236}">
                <a16:creationId xmlns:a16="http://schemas.microsoft.com/office/drawing/2014/main" id="{6540F1FB-A1A8-592A-9C25-196B76FDCAB4}"/>
              </a:ext>
            </a:extLst>
          </p:cNvPr>
          <p:cNvSpPr/>
          <p:nvPr/>
        </p:nvSpPr>
        <p:spPr>
          <a:xfrm>
            <a:off x="1656389" y="1149958"/>
            <a:ext cx="9855425"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CA" sz="1600" b="1">
                <a:solidFill>
                  <a:schemeClr val="tx1"/>
                </a:solidFill>
                <a:latin typeface="Montserrat"/>
              </a:rPr>
              <a:t>Raised</a:t>
            </a:r>
            <a:r>
              <a:rPr lang="en-CA" sz="1600">
                <a:solidFill>
                  <a:schemeClr val="tx1"/>
                </a:solidFill>
                <a:latin typeface="Montserrat"/>
              </a:rPr>
              <a:t> </a:t>
            </a:r>
            <a:r>
              <a:rPr lang="en-CA" sz="1600" b="1">
                <a:solidFill>
                  <a:schemeClr val="tx1"/>
                </a:solidFill>
                <a:latin typeface="Montserrat"/>
              </a:rPr>
              <a:t>C$43.4M </a:t>
            </a:r>
            <a:r>
              <a:rPr lang="en-CA" sz="1600">
                <a:solidFill>
                  <a:schemeClr val="tx1"/>
                </a:solidFill>
                <a:latin typeface="Montserrat"/>
              </a:rPr>
              <a:t>in long-term debt funding from Beach Point Capital Management LP</a:t>
            </a:r>
          </a:p>
        </p:txBody>
      </p:sp>
      <p:sp>
        <p:nvSpPr>
          <p:cNvPr id="11" name="Oval 10">
            <a:extLst>
              <a:ext uri="{FF2B5EF4-FFF2-40B4-BE49-F238E27FC236}">
                <a16:creationId xmlns:a16="http://schemas.microsoft.com/office/drawing/2014/main" id="{B7B1DDB5-098D-3C2D-D49A-0D72DDC3A380}"/>
              </a:ext>
            </a:extLst>
          </p:cNvPr>
          <p:cNvSpPr/>
          <p:nvPr/>
        </p:nvSpPr>
        <p:spPr>
          <a:xfrm>
            <a:off x="828008" y="2354290"/>
            <a:ext cx="641486" cy="617034"/>
          </a:xfrm>
          <a:prstGeom prst="ellipse">
            <a:avLst/>
          </a:pr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sp>
        <p:nvSpPr>
          <p:cNvPr id="13" name="Rectangle 12">
            <a:extLst>
              <a:ext uri="{FF2B5EF4-FFF2-40B4-BE49-F238E27FC236}">
                <a16:creationId xmlns:a16="http://schemas.microsoft.com/office/drawing/2014/main" id="{115F6FD9-3BD9-E766-6735-982C4EB50F13}"/>
              </a:ext>
            </a:extLst>
          </p:cNvPr>
          <p:cNvSpPr/>
          <p:nvPr/>
        </p:nvSpPr>
        <p:spPr>
          <a:xfrm>
            <a:off x="1647448" y="2285335"/>
            <a:ext cx="10172375"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CA" sz="1600" b="1">
                <a:solidFill>
                  <a:schemeClr val="tx1"/>
                </a:solidFill>
                <a:latin typeface="Montserrat"/>
              </a:rPr>
              <a:t>Gross Margin </a:t>
            </a:r>
            <a:r>
              <a:rPr lang="en-CA" sz="1600">
                <a:solidFill>
                  <a:schemeClr val="tx1"/>
                </a:solidFill>
                <a:latin typeface="Montserrat"/>
              </a:rPr>
              <a:t>now covering overheads</a:t>
            </a:r>
          </a:p>
        </p:txBody>
      </p:sp>
      <p:pic>
        <p:nvPicPr>
          <p:cNvPr id="15" name="Graphic 14" descr="Bank check with solid fill">
            <a:extLst>
              <a:ext uri="{FF2B5EF4-FFF2-40B4-BE49-F238E27FC236}">
                <a16:creationId xmlns:a16="http://schemas.microsoft.com/office/drawing/2014/main" id="{AEED624C-1213-DA51-0AAC-5960F6054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173" y="2366023"/>
            <a:ext cx="548499" cy="609730"/>
          </a:xfrm>
          <a:prstGeom prst="rect">
            <a:avLst/>
          </a:prstGeom>
        </p:spPr>
      </p:pic>
      <p:sp>
        <p:nvSpPr>
          <p:cNvPr id="17" name="Oval 16">
            <a:extLst>
              <a:ext uri="{FF2B5EF4-FFF2-40B4-BE49-F238E27FC236}">
                <a16:creationId xmlns:a16="http://schemas.microsoft.com/office/drawing/2014/main" id="{DA775DA4-40A1-B4C8-9F05-C21223338504}"/>
              </a:ext>
            </a:extLst>
          </p:cNvPr>
          <p:cNvSpPr/>
          <p:nvPr/>
        </p:nvSpPr>
        <p:spPr>
          <a:xfrm>
            <a:off x="828007" y="3557861"/>
            <a:ext cx="651415" cy="617034"/>
          </a:xfrm>
          <a:prstGeom prst="ellipse">
            <a:avLst/>
          </a:pr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sp>
        <p:nvSpPr>
          <p:cNvPr id="18" name="Rectangle 17">
            <a:extLst>
              <a:ext uri="{FF2B5EF4-FFF2-40B4-BE49-F238E27FC236}">
                <a16:creationId xmlns:a16="http://schemas.microsoft.com/office/drawing/2014/main" id="{48AB9CD2-631E-1D6B-09DC-36F8F219DA7F}"/>
              </a:ext>
            </a:extLst>
          </p:cNvPr>
          <p:cNvSpPr/>
          <p:nvPr/>
        </p:nvSpPr>
        <p:spPr>
          <a:xfrm>
            <a:off x="1647447" y="3476329"/>
            <a:ext cx="9864369"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600" b="1">
                <a:solidFill>
                  <a:schemeClr val="tx1"/>
                </a:solidFill>
                <a:latin typeface="Montserrat" panose="00000500000000000000" pitchFamily="50" charset="0"/>
              </a:rPr>
              <a:t>Surpassed C$1.8B in wagers </a:t>
            </a:r>
            <a:r>
              <a:rPr lang="en-CA" sz="1600">
                <a:solidFill>
                  <a:schemeClr val="tx1"/>
                </a:solidFill>
                <a:latin typeface="Montserrat" panose="00000500000000000000" pitchFamily="50" charset="0"/>
              </a:rPr>
              <a:t>since the launch of </a:t>
            </a:r>
            <a:r>
              <a:rPr lang="en-CA" sz="1600" err="1">
                <a:solidFill>
                  <a:schemeClr val="tx1"/>
                </a:solidFill>
                <a:latin typeface="Montserrat" panose="00000500000000000000" pitchFamily="50" charset="0"/>
              </a:rPr>
              <a:t>NorthStarBets</a:t>
            </a:r>
            <a:r>
              <a:rPr lang="en-CA" sz="1600">
                <a:solidFill>
                  <a:schemeClr val="tx1"/>
                </a:solidFill>
                <a:latin typeface="Montserrat" panose="00000500000000000000" pitchFamily="50" charset="0"/>
              </a:rPr>
              <a:t> in May 2022</a:t>
            </a:r>
          </a:p>
        </p:txBody>
      </p:sp>
      <p:pic>
        <p:nvPicPr>
          <p:cNvPr id="20" name="Graphic 19" descr="Bar graph with upward trend outline">
            <a:extLst>
              <a:ext uri="{FF2B5EF4-FFF2-40B4-BE49-F238E27FC236}">
                <a16:creationId xmlns:a16="http://schemas.microsoft.com/office/drawing/2014/main" id="{81D78F58-960C-0611-D241-D9E9EAAFCA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2758" y="3590385"/>
            <a:ext cx="551985" cy="551985"/>
          </a:xfrm>
          <a:prstGeom prst="rect">
            <a:avLst/>
          </a:prstGeom>
        </p:spPr>
      </p:pic>
      <p:sp>
        <p:nvSpPr>
          <p:cNvPr id="5" name="Oval 4">
            <a:extLst>
              <a:ext uri="{FF2B5EF4-FFF2-40B4-BE49-F238E27FC236}">
                <a16:creationId xmlns:a16="http://schemas.microsoft.com/office/drawing/2014/main" id="{66D0DBF8-8E04-CB73-0D93-78F88AEF4EFB}"/>
              </a:ext>
            </a:extLst>
          </p:cNvPr>
          <p:cNvSpPr/>
          <p:nvPr/>
        </p:nvSpPr>
        <p:spPr>
          <a:xfrm>
            <a:off x="850310" y="4663647"/>
            <a:ext cx="651416" cy="617034"/>
          </a:xfrm>
          <a:prstGeom prst="ellipse">
            <a:avLst/>
          </a:pr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sp>
        <p:nvSpPr>
          <p:cNvPr id="7" name="Rectangle 6">
            <a:extLst>
              <a:ext uri="{FF2B5EF4-FFF2-40B4-BE49-F238E27FC236}">
                <a16:creationId xmlns:a16="http://schemas.microsoft.com/office/drawing/2014/main" id="{43897E18-C7F2-DD83-DBDA-E73B0424DB4E}"/>
              </a:ext>
            </a:extLst>
          </p:cNvPr>
          <p:cNvSpPr/>
          <p:nvPr/>
        </p:nvSpPr>
        <p:spPr>
          <a:xfrm>
            <a:off x="1647446" y="4560509"/>
            <a:ext cx="9864369"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600" b="1">
                <a:solidFill>
                  <a:schemeClr val="tx1"/>
                </a:solidFill>
                <a:latin typeface="Montserrat" panose="00000500000000000000" pitchFamily="50" charset="0"/>
              </a:rPr>
              <a:t>Product enhancements: </a:t>
            </a:r>
            <a:r>
              <a:rPr lang="en-CA" sz="1600">
                <a:solidFill>
                  <a:schemeClr val="tx1"/>
                </a:solidFill>
                <a:latin typeface="Montserrat" panose="00000500000000000000" pitchFamily="50" charset="0"/>
              </a:rPr>
              <a:t>Released NorthStar’s industry leading </a:t>
            </a:r>
            <a:r>
              <a:rPr lang="en-CA" sz="1600" i="1">
                <a:solidFill>
                  <a:schemeClr val="tx1"/>
                </a:solidFill>
                <a:latin typeface="Montserrat" panose="00000500000000000000" pitchFamily="50" charset="0"/>
              </a:rPr>
              <a:t>Insights 2.0 vertical; </a:t>
            </a:r>
            <a:r>
              <a:rPr lang="en-CA" sz="1600">
                <a:solidFill>
                  <a:schemeClr val="tx1"/>
                </a:solidFill>
                <a:latin typeface="Montserrat" panose="00000500000000000000" pitchFamily="50" charset="0"/>
              </a:rPr>
              <a:t>Expanded product offering with Blackjack Championship announced Q324</a:t>
            </a:r>
            <a:endParaRPr lang="en-CA" sz="1600" i="1">
              <a:solidFill>
                <a:schemeClr val="tx1"/>
              </a:solidFill>
              <a:latin typeface="Montserrat" panose="00000500000000000000" pitchFamily="50" charset="0"/>
            </a:endParaRPr>
          </a:p>
        </p:txBody>
      </p:sp>
      <p:sp>
        <p:nvSpPr>
          <p:cNvPr id="19" name="Oval 18">
            <a:extLst>
              <a:ext uri="{FF2B5EF4-FFF2-40B4-BE49-F238E27FC236}">
                <a16:creationId xmlns:a16="http://schemas.microsoft.com/office/drawing/2014/main" id="{B506C4E3-052D-2987-B262-A9644BAB0A13}"/>
              </a:ext>
            </a:extLst>
          </p:cNvPr>
          <p:cNvSpPr/>
          <p:nvPr/>
        </p:nvSpPr>
        <p:spPr>
          <a:xfrm>
            <a:off x="850310" y="5739304"/>
            <a:ext cx="651416" cy="617034"/>
          </a:xfrm>
          <a:prstGeom prst="ellipse">
            <a:avLst/>
          </a:pr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0000500000000000000" pitchFamily="50" charset="0"/>
            </a:endParaRPr>
          </a:p>
        </p:txBody>
      </p:sp>
      <p:sp>
        <p:nvSpPr>
          <p:cNvPr id="21" name="Rectangle 20">
            <a:extLst>
              <a:ext uri="{FF2B5EF4-FFF2-40B4-BE49-F238E27FC236}">
                <a16:creationId xmlns:a16="http://schemas.microsoft.com/office/drawing/2014/main" id="{58214BE2-C6D8-1E57-5114-9B01FC7CA7D3}"/>
              </a:ext>
            </a:extLst>
          </p:cNvPr>
          <p:cNvSpPr/>
          <p:nvPr/>
        </p:nvSpPr>
        <p:spPr>
          <a:xfrm>
            <a:off x="1647445" y="5617694"/>
            <a:ext cx="9864369"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600" b="1">
                <a:solidFill>
                  <a:schemeClr val="tx1"/>
                </a:solidFill>
                <a:latin typeface="Montserrat" panose="00000500000000000000" pitchFamily="50" charset="0"/>
              </a:rPr>
              <a:t>Geographic Expansion: </a:t>
            </a:r>
            <a:r>
              <a:rPr lang="en-CA" sz="1600">
                <a:solidFill>
                  <a:schemeClr val="tx1"/>
                </a:solidFill>
                <a:latin typeface="Montserrat" panose="00000500000000000000" pitchFamily="50" charset="0"/>
              </a:rPr>
              <a:t>beginning to solidify market growth into “rest-of-Canada” </a:t>
            </a:r>
            <a:br>
              <a:rPr lang="en-CA" sz="1600">
                <a:solidFill>
                  <a:schemeClr val="tx1"/>
                </a:solidFill>
                <a:latin typeface="Montserrat" panose="00000500000000000000" pitchFamily="50" charset="0"/>
              </a:rPr>
            </a:br>
            <a:r>
              <a:rPr lang="en-CA" sz="1600">
                <a:solidFill>
                  <a:schemeClr val="tx1"/>
                </a:solidFill>
                <a:latin typeface="Montserrat" panose="00000500000000000000" pitchFamily="50" charset="0"/>
              </a:rPr>
              <a:t>with First Nations partnership</a:t>
            </a:r>
            <a:endParaRPr lang="en-CA" sz="1600" i="1">
              <a:solidFill>
                <a:schemeClr val="tx1"/>
              </a:solidFill>
              <a:latin typeface="Montserrat" panose="00000500000000000000" pitchFamily="50" charset="0"/>
            </a:endParaRPr>
          </a:p>
        </p:txBody>
      </p:sp>
      <p:pic>
        <p:nvPicPr>
          <p:cNvPr id="22" name="Graphic 21" descr="Arrow circle with solid fill">
            <a:extLst>
              <a:ext uri="{FF2B5EF4-FFF2-40B4-BE49-F238E27FC236}">
                <a16:creationId xmlns:a16="http://schemas.microsoft.com/office/drawing/2014/main" id="{B33D86C7-38C8-5F97-E1DC-42EBBF2CA6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5631" y="4615193"/>
            <a:ext cx="733192" cy="733192"/>
          </a:xfrm>
          <a:prstGeom prst="rect">
            <a:avLst/>
          </a:prstGeom>
        </p:spPr>
      </p:pic>
      <p:pic>
        <p:nvPicPr>
          <p:cNvPr id="24" name="Graphic 23" descr="North America with solid fill">
            <a:extLst>
              <a:ext uri="{FF2B5EF4-FFF2-40B4-BE49-F238E27FC236}">
                <a16:creationId xmlns:a16="http://schemas.microsoft.com/office/drawing/2014/main" id="{AEEABB7D-B857-71F0-0D93-8119C950C44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66566" y="5774819"/>
            <a:ext cx="621126" cy="621126"/>
          </a:xfrm>
          <a:prstGeom prst="rect">
            <a:avLst/>
          </a:prstGeom>
        </p:spPr>
      </p:pic>
    </p:spTree>
    <p:extLst>
      <p:ext uri="{BB962C8B-B14F-4D97-AF65-F5344CB8AC3E}">
        <p14:creationId xmlns:p14="http://schemas.microsoft.com/office/powerpoint/2010/main" val="1518597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A26C-AC61-BD27-346D-4BD73851B51E}"/>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C4F6252A-B4BB-3A20-084B-CA47695CFB04}"/>
              </a:ext>
            </a:extLst>
          </p:cNvPr>
          <p:cNvSpPr txBox="1"/>
          <p:nvPr/>
        </p:nvSpPr>
        <p:spPr>
          <a:xfrm>
            <a:off x="1091908" y="2710632"/>
            <a:ext cx="6621812" cy="1436735"/>
          </a:xfrm>
          <a:prstGeom prst="rect">
            <a:avLst/>
          </a:prstGeom>
          <a:noFill/>
        </p:spPr>
        <p:txBody>
          <a:bodyPr vert="horz" wrap="square" lIns="36000" tIns="36000" rIns="90000" bIns="45720" rtlCol="0" anchor="ctr">
            <a:spAutoFit/>
          </a:bodyPr>
          <a:lstStyle>
            <a:lvl1pPr algn="l" defTabSz="914400" rtl="0" eaLnBrk="1" latinLnBrk="0" hangingPunct="1">
              <a:lnSpc>
                <a:spcPts val="4000"/>
              </a:lnSpc>
              <a:spcBef>
                <a:spcPct val="0"/>
              </a:spcBef>
              <a:buNone/>
              <a:defRPr sz="4800" b="1" i="0" kern="1200" cap="all" spc="-1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lang="en-US" sz="4400" cap="none" spc="0">
                <a:solidFill>
                  <a:sysClr val="window" lastClr="FFFFFF"/>
                </a:solidFill>
                <a:latin typeface="Arial" panose="020B0604020202020204" pitchFamily="34" charset="0"/>
                <a:cs typeface="Arial" panose="020B0604020202020204" pitchFamily="34" charset="0"/>
              </a:rPr>
              <a:t>THE KEYS </a:t>
            </a:r>
          </a:p>
          <a:p>
            <a:pPr marL="0" marR="0" lvl="0" indent="0" algn="l" defTabSz="914400" rtl="0" eaLnBrk="1" fontAlgn="auto" latinLnBrk="0" hangingPunct="1">
              <a:lnSpc>
                <a:spcPct val="100000"/>
              </a:lnSpc>
              <a:spcBef>
                <a:spcPct val="0"/>
              </a:spcBef>
              <a:spcAft>
                <a:spcPct val="0"/>
              </a:spcAft>
              <a:buClrTx/>
              <a:buSzTx/>
              <a:buFontTx/>
              <a:buNone/>
              <a:defRPr/>
            </a:pPr>
            <a:r>
              <a:rPr lang="en-US" sz="4400" cap="none" spc="0">
                <a:solidFill>
                  <a:sysClr val="window" lastClr="FFFFFF"/>
                </a:solidFill>
                <a:latin typeface="Arial" panose="020B0604020202020204" pitchFamily="34" charset="0"/>
                <a:cs typeface="Arial" panose="020B0604020202020204" pitchFamily="34" charset="0"/>
              </a:rPr>
              <a:t>TO OUR SUCCESS</a:t>
            </a:r>
          </a:p>
        </p:txBody>
      </p:sp>
      <p:pic>
        <p:nvPicPr>
          <p:cNvPr id="4" name="Picture 3">
            <a:extLst>
              <a:ext uri="{FF2B5EF4-FFF2-40B4-BE49-F238E27FC236}">
                <a16:creationId xmlns:a16="http://schemas.microsoft.com/office/drawing/2014/main" id="{9D0C7103-E97C-91A0-C075-533A4866374C}"/>
              </a:ext>
            </a:extLst>
          </p:cNvPr>
          <p:cNvPicPr>
            <a:picLocks noChangeAspect="1"/>
          </p:cNvPicPr>
          <p:nvPr/>
        </p:nvPicPr>
        <p:blipFill>
          <a:blip r:embed="rId3"/>
          <a:srcRect t="3005" b="3005"/>
          <a:stretch/>
        </p:blipFill>
        <p:spPr>
          <a:xfrm>
            <a:off x="6740089" y="967340"/>
            <a:ext cx="4465880" cy="5890660"/>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78D49320-8DB9-FB06-F792-3A152A992B55}"/>
              </a:ext>
            </a:extLst>
          </p:cNvPr>
          <p:cNvPicPr>
            <a:picLocks noChangeAspect="1"/>
          </p:cNvPicPr>
          <p:nvPr/>
        </p:nvPicPr>
        <p:blipFill>
          <a:blip r:embed="rId4"/>
          <a:stretch>
            <a:fillRect/>
          </a:stretch>
        </p:blipFill>
        <p:spPr>
          <a:xfrm>
            <a:off x="1593072" y="788801"/>
            <a:ext cx="2881763" cy="827852"/>
          </a:xfrm>
          <a:prstGeom prst="rect">
            <a:avLst/>
          </a:prstGeom>
        </p:spPr>
      </p:pic>
    </p:spTree>
    <p:extLst>
      <p:ext uri="{BB962C8B-B14F-4D97-AF65-F5344CB8AC3E}">
        <p14:creationId xmlns:p14="http://schemas.microsoft.com/office/powerpoint/2010/main" val="16516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24E1D62-970A-98A7-149F-E5E45512F636}"/>
              </a:ext>
            </a:extLst>
          </p:cNvPr>
          <p:cNvSpPr/>
          <p:nvPr/>
        </p:nvSpPr>
        <p:spPr>
          <a:xfrm>
            <a:off x="6310520" y="1944304"/>
            <a:ext cx="4215865" cy="4196121"/>
          </a:xfrm>
          <a:prstGeom prst="roundRect">
            <a:avLst>
              <a:gd name="adj" fmla="val 12444"/>
            </a:avLst>
          </a:prstGeom>
          <a:solidFill>
            <a:srgbClr val="183362">
              <a:alpha val="96000"/>
            </a:srgbClr>
          </a:solidFill>
          <a:ln w="12700">
            <a:solidFill>
              <a:srgbClr val="147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3">
            <a:extLst>
              <a:ext uri="{FF2B5EF4-FFF2-40B4-BE49-F238E27FC236}">
                <a16:creationId xmlns:a16="http://schemas.microsoft.com/office/drawing/2014/main" id="{ADEFF5CB-C5D5-7D39-EC1C-B64BA04F3C26}"/>
              </a:ext>
            </a:extLst>
          </p:cNvPr>
          <p:cNvSpPr txBox="1"/>
          <p:nvPr/>
        </p:nvSpPr>
        <p:spPr>
          <a:xfrm>
            <a:off x="6423934" y="2235532"/>
            <a:ext cx="3663305" cy="3638350"/>
          </a:xfrm>
          <a:prstGeom prst="rect">
            <a:avLst/>
          </a:prstGeom>
          <a:noFill/>
        </p:spPr>
        <p:txBody>
          <a:bodyPr anchor="t" anchorCtr="0">
            <a:normAutofit fontScale="85000" lnSpcReduction="20000"/>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lvl="3" indent="0" algn="r" defTabSz="228600">
              <a:lnSpc>
                <a:spcPct val="100000"/>
              </a:lnSpc>
              <a:spcBef>
                <a:spcPts val="0"/>
              </a:spcBef>
              <a:spcAft>
                <a:spcPts val="1200"/>
              </a:spcAft>
              <a:buClr>
                <a:srgbClr val="00B0F0"/>
              </a:buClr>
              <a:buNone/>
            </a:pPr>
            <a:r>
              <a:rPr lang="en-US" sz="3800" b="1">
                <a:solidFill>
                  <a:schemeClr val="bg1"/>
                </a:solidFill>
                <a:latin typeface="Montserrat" panose="00000500000000000000" pitchFamily="50" charset="0"/>
                <a:cs typeface="Arial" panose="020B0604020202020204" pitchFamily="34" charset="0"/>
              </a:rPr>
              <a:t>Different</a:t>
            </a:r>
          </a:p>
          <a:p>
            <a:pPr marL="174625" lvl="3" indent="0" algn="r"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Differentiation</a:t>
            </a:r>
          </a:p>
          <a:p>
            <a:pPr marL="174625" lvl="3" indent="0" algn="r"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Loyalty Driver</a:t>
            </a:r>
          </a:p>
          <a:p>
            <a:pPr marL="174625" lvl="3" indent="0" algn="r"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Perceived Value</a:t>
            </a:r>
          </a:p>
          <a:p>
            <a:pPr marL="174625" lvl="3" indent="0" algn="r"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Innovation</a:t>
            </a:r>
          </a:p>
          <a:p>
            <a:pPr marL="174625" lvl="3" indent="0" algn="r"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Competitive</a:t>
            </a:r>
          </a:p>
          <a:p>
            <a:pPr marL="174625" lvl="3" indent="0" algn="r"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Reason to Believe</a:t>
            </a:r>
          </a:p>
        </p:txBody>
      </p:sp>
      <p:sp>
        <p:nvSpPr>
          <p:cNvPr id="13" name="Rectangle: Rounded Corners 12">
            <a:extLst>
              <a:ext uri="{FF2B5EF4-FFF2-40B4-BE49-F238E27FC236}">
                <a16:creationId xmlns:a16="http://schemas.microsoft.com/office/drawing/2014/main" id="{E7352BB7-1012-0D5C-635A-FADD2A349E9C}"/>
              </a:ext>
            </a:extLst>
          </p:cNvPr>
          <p:cNvSpPr/>
          <p:nvPr/>
        </p:nvSpPr>
        <p:spPr>
          <a:xfrm>
            <a:off x="1683975" y="1953928"/>
            <a:ext cx="4215865" cy="4196121"/>
          </a:xfrm>
          <a:prstGeom prst="roundRect">
            <a:avLst>
              <a:gd name="adj" fmla="val 12444"/>
            </a:avLst>
          </a:prstGeom>
          <a:solidFill>
            <a:srgbClr val="1479CE">
              <a:alpha val="96000"/>
            </a:srgbClr>
          </a:solidFill>
          <a:ln w="12700">
            <a:solidFill>
              <a:srgbClr val="147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05DA571-A102-DE20-7D38-EA17BD5DBAD4}"/>
              </a:ext>
            </a:extLst>
          </p:cNvPr>
          <p:cNvSpPr>
            <a:spLocks noGrp="1"/>
          </p:cNvSpPr>
          <p:nvPr>
            <p:ph type="title"/>
          </p:nvPr>
        </p:nvSpPr>
        <p:spPr/>
        <p:txBody>
          <a:bodyPr/>
          <a:lstStyle/>
          <a:p>
            <a:r>
              <a:rPr lang="en-CA">
                <a:latin typeface="Montserrat"/>
                <a:cs typeface="Arial"/>
              </a:rPr>
              <a:t>OUR  APPROACH TO PRODUCT INNOVATION</a:t>
            </a:r>
          </a:p>
        </p:txBody>
      </p:sp>
      <p:sp>
        <p:nvSpPr>
          <p:cNvPr id="7" name="Text Placeholder 3">
            <a:extLst>
              <a:ext uri="{FF2B5EF4-FFF2-40B4-BE49-F238E27FC236}">
                <a16:creationId xmlns:a16="http://schemas.microsoft.com/office/drawing/2014/main" id="{7D24ABA5-FFF2-C7C6-67BF-DD7541616763}"/>
              </a:ext>
            </a:extLst>
          </p:cNvPr>
          <p:cNvSpPr txBox="1"/>
          <p:nvPr/>
        </p:nvSpPr>
        <p:spPr>
          <a:xfrm>
            <a:off x="0" y="881205"/>
            <a:ext cx="12192000" cy="520575"/>
          </a:xfrm>
          <a:prstGeom prst="rect">
            <a:avLst/>
          </a:prstGeom>
          <a:solidFill>
            <a:schemeClr val="accent6"/>
          </a:solidFill>
        </p:spPr>
        <p:txBody>
          <a:bodyPr lIns="91440" tIns="45720" rIns="91440" bIns="45720"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lvl="3" indent="0" defTabSz="228600">
              <a:lnSpc>
                <a:spcPct val="100000"/>
              </a:lnSpc>
              <a:spcBef>
                <a:spcPts val="0"/>
              </a:spcBef>
              <a:spcAft>
                <a:spcPts val="0"/>
              </a:spcAft>
              <a:buClr>
                <a:srgbClr val="00B0F0"/>
              </a:buClr>
              <a:buNone/>
            </a:pPr>
            <a:r>
              <a:rPr lang="en-US" sz="1800" b="1">
                <a:solidFill>
                  <a:srgbClr val="101820"/>
                </a:solidFill>
                <a:latin typeface="Montserrat"/>
                <a:cs typeface="Arial"/>
              </a:rPr>
              <a:t>Balance of "Consistently Better" and “Fundamentally Different”</a:t>
            </a:r>
          </a:p>
        </p:txBody>
      </p:sp>
      <p:sp>
        <p:nvSpPr>
          <p:cNvPr id="4" name="Oval 3">
            <a:extLst>
              <a:ext uri="{FF2B5EF4-FFF2-40B4-BE49-F238E27FC236}">
                <a16:creationId xmlns:a16="http://schemas.microsoft.com/office/drawing/2014/main" id="{B44031C1-CBA1-F99C-43B7-8C020981E214}"/>
              </a:ext>
            </a:extLst>
          </p:cNvPr>
          <p:cNvSpPr/>
          <p:nvPr/>
        </p:nvSpPr>
        <p:spPr>
          <a:xfrm>
            <a:off x="4285234" y="2319689"/>
            <a:ext cx="3638350" cy="3638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B92332A3-9C87-4B8A-5023-D57CF69CB035}"/>
              </a:ext>
            </a:extLst>
          </p:cNvPr>
          <p:cNvSpPr>
            <a:spLocks noGrp="1"/>
          </p:cNvSpPr>
          <p:nvPr>
            <p:ph sz="half" idx="1"/>
          </p:nvPr>
        </p:nvSpPr>
        <p:spPr>
          <a:xfrm>
            <a:off x="4285234" y="2836917"/>
            <a:ext cx="3638350" cy="1025219"/>
          </a:xfrm>
        </p:spPr>
        <p:txBody>
          <a:bodyPr>
            <a:normAutofit/>
          </a:bodyPr>
          <a:lstStyle/>
          <a:p>
            <a:pPr algn="ctr">
              <a:lnSpc>
                <a:spcPct val="100000"/>
              </a:lnSpc>
              <a:spcBef>
                <a:spcPts val="0"/>
              </a:spcBef>
              <a:spcAft>
                <a:spcPts val="200"/>
              </a:spcAft>
            </a:pPr>
            <a:r>
              <a:rPr lang="en-US" sz="2000" b="0">
                <a:solidFill>
                  <a:schemeClr val="bg1"/>
                </a:solidFill>
                <a:latin typeface="Montserrat" panose="00000500000000000000" pitchFamily="50" charset="0"/>
              </a:rPr>
              <a:t>Fundamentally</a:t>
            </a:r>
          </a:p>
          <a:p>
            <a:pPr algn="ctr">
              <a:lnSpc>
                <a:spcPct val="100000"/>
              </a:lnSpc>
              <a:spcBef>
                <a:spcPts val="0"/>
              </a:spcBef>
              <a:spcAft>
                <a:spcPts val="200"/>
              </a:spcAft>
            </a:pPr>
            <a:r>
              <a:rPr lang="en-US" sz="2000">
                <a:solidFill>
                  <a:schemeClr val="bg1"/>
                </a:solidFill>
                <a:latin typeface="Montserrat" panose="00000500000000000000" pitchFamily="50" charset="0"/>
              </a:rPr>
              <a:t>Different</a:t>
            </a:r>
          </a:p>
        </p:txBody>
      </p:sp>
      <p:sp>
        <p:nvSpPr>
          <p:cNvPr id="9" name="Oval 8">
            <a:extLst>
              <a:ext uri="{FF2B5EF4-FFF2-40B4-BE49-F238E27FC236}">
                <a16:creationId xmlns:a16="http://schemas.microsoft.com/office/drawing/2014/main" id="{F982BB1F-2CB0-47B9-762B-04F618DA0E5E}"/>
              </a:ext>
            </a:extLst>
          </p:cNvPr>
          <p:cNvSpPr/>
          <p:nvPr/>
        </p:nvSpPr>
        <p:spPr>
          <a:xfrm>
            <a:off x="4912093" y="3590222"/>
            <a:ext cx="2367817" cy="2367817"/>
          </a:xfrm>
          <a:prstGeom prst="ellipse">
            <a:avLst/>
          </a:pr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479CE"/>
              </a:solidFill>
            </a:endParaRPr>
          </a:p>
        </p:txBody>
      </p:sp>
      <p:sp>
        <p:nvSpPr>
          <p:cNvPr id="10" name="Content Placeholder 2">
            <a:extLst>
              <a:ext uri="{FF2B5EF4-FFF2-40B4-BE49-F238E27FC236}">
                <a16:creationId xmlns:a16="http://schemas.microsoft.com/office/drawing/2014/main" id="{BC97B7BC-BF33-8A93-4B69-D5EE6C606A87}"/>
              </a:ext>
            </a:extLst>
          </p:cNvPr>
          <p:cNvSpPr txBox="1">
            <a:spLocks/>
          </p:cNvSpPr>
          <p:nvPr/>
        </p:nvSpPr>
        <p:spPr>
          <a:xfrm>
            <a:off x="4959000" y="4064331"/>
            <a:ext cx="2367817" cy="1025219"/>
          </a:xfrm>
          <a:prstGeom prst="rect">
            <a:avLst/>
          </a:prstGeom>
        </p:spPr>
        <p:txBody>
          <a:bodyPr vert="horz" lIns="0" tIns="0" rIns="91440" bIns="45720" rtlCol="0" anchor="t">
            <a:normAutofit/>
          </a:bodyPr>
          <a:lstStyle>
            <a:lvl1pPr marL="0" indent="0" algn="l" defTabSz="914400" rtl="0" eaLnBrk="1" latinLnBrk="0" hangingPunct="1">
              <a:lnSpc>
                <a:spcPct val="110000"/>
              </a:lnSpc>
              <a:spcBef>
                <a:spcPts val="600"/>
              </a:spcBef>
              <a:spcAft>
                <a:spcPts val="300"/>
              </a:spcAft>
              <a:buClr>
                <a:schemeClr val="tx2"/>
              </a:buClr>
              <a:buFont typeface="Arial" pitchFamily="34" charset="0"/>
              <a:buNone/>
              <a:defRPr sz="1600" b="1" kern="1200">
                <a:solidFill>
                  <a:schemeClr val="accent3"/>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Arial" panose="020B0604020202020204" pitchFamily="34" charset="0"/>
                <a:ea typeface="+mn-ea"/>
                <a:cs typeface="Arial" panose="020B060402020202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Arial" panose="020B0604020202020204" pitchFamily="34" charset="0"/>
                <a:ea typeface="+mn-ea"/>
                <a:cs typeface="Arial" panose="020B060402020202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2200"/>
              </a:lnSpc>
              <a:spcBef>
                <a:spcPts val="0"/>
              </a:spcBef>
              <a:spcAft>
                <a:spcPts val="200"/>
              </a:spcAft>
            </a:pPr>
            <a:r>
              <a:rPr lang="en-US" sz="2000" b="0">
                <a:solidFill>
                  <a:schemeClr val="bg1"/>
                </a:solidFill>
                <a:latin typeface="Montserrat"/>
                <a:cs typeface="Arial"/>
              </a:rPr>
              <a:t>Consistently</a:t>
            </a:r>
            <a:endParaRPr lang="en-US" sz="2000" b="0">
              <a:solidFill>
                <a:schemeClr val="bg1"/>
              </a:solidFill>
              <a:latin typeface="Montserrat" panose="00000500000000000000" pitchFamily="50" charset="0"/>
            </a:endParaRPr>
          </a:p>
          <a:p>
            <a:pPr algn="ctr">
              <a:lnSpc>
                <a:spcPts val="2200"/>
              </a:lnSpc>
              <a:spcBef>
                <a:spcPts val="0"/>
              </a:spcBef>
              <a:spcAft>
                <a:spcPts val="200"/>
              </a:spcAft>
            </a:pPr>
            <a:r>
              <a:rPr lang="en-US" sz="2000">
                <a:solidFill>
                  <a:schemeClr val="bg1"/>
                </a:solidFill>
                <a:latin typeface="Montserrat" panose="00000500000000000000" pitchFamily="50" charset="0"/>
              </a:rPr>
              <a:t>Better</a:t>
            </a:r>
          </a:p>
        </p:txBody>
      </p:sp>
      <p:sp>
        <p:nvSpPr>
          <p:cNvPr id="11" name="Oval 10">
            <a:extLst>
              <a:ext uri="{FF2B5EF4-FFF2-40B4-BE49-F238E27FC236}">
                <a16:creationId xmlns:a16="http://schemas.microsoft.com/office/drawing/2014/main" id="{2042966D-A701-6422-BD08-C8583F9C934E}"/>
              </a:ext>
            </a:extLst>
          </p:cNvPr>
          <p:cNvSpPr/>
          <p:nvPr/>
        </p:nvSpPr>
        <p:spPr>
          <a:xfrm>
            <a:off x="5512870" y="4795115"/>
            <a:ext cx="1166261" cy="11662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Picture 11" descr="A black background with white text&#10;&#10;Description automatically generated">
            <a:extLst>
              <a:ext uri="{FF2B5EF4-FFF2-40B4-BE49-F238E27FC236}">
                <a16:creationId xmlns:a16="http://schemas.microsoft.com/office/drawing/2014/main" id="{629E08C8-8666-7555-513F-F1ADDBFD829C}"/>
              </a:ext>
            </a:extLst>
          </p:cNvPr>
          <p:cNvPicPr>
            <a:picLocks noChangeAspect="1"/>
          </p:cNvPicPr>
          <p:nvPr/>
        </p:nvPicPr>
        <p:blipFill>
          <a:blip r:embed="rId3"/>
          <a:stretch>
            <a:fillRect/>
          </a:stretch>
        </p:blipFill>
        <p:spPr>
          <a:xfrm>
            <a:off x="5547319" y="5220624"/>
            <a:ext cx="1097361" cy="315242"/>
          </a:xfrm>
          <a:prstGeom prst="rect">
            <a:avLst/>
          </a:prstGeom>
        </p:spPr>
      </p:pic>
      <p:sp>
        <p:nvSpPr>
          <p:cNvPr id="15" name="Text Placeholder 3">
            <a:extLst>
              <a:ext uri="{FF2B5EF4-FFF2-40B4-BE49-F238E27FC236}">
                <a16:creationId xmlns:a16="http://schemas.microsoft.com/office/drawing/2014/main" id="{C0678B82-972B-5BD8-AB5E-A927BAA7BB0A}"/>
              </a:ext>
            </a:extLst>
          </p:cNvPr>
          <p:cNvSpPr txBox="1"/>
          <p:nvPr/>
        </p:nvSpPr>
        <p:spPr>
          <a:xfrm>
            <a:off x="1884014" y="2245156"/>
            <a:ext cx="3663305" cy="3638350"/>
          </a:xfrm>
          <a:prstGeom prst="rect">
            <a:avLst/>
          </a:prstGeom>
          <a:noFill/>
        </p:spPr>
        <p:txBody>
          <a:bodyPr anchor="t" anchorCtr="0">
            <a:normAutofit fontScale="85000" lnSpcReduction="20000"/>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lvl="3" indent="0" defTabSz="228600">
              <a:lnSpc>
                <a:spcPct val="100000"/>
              </a:lnSpc>
              <a:spcBef>
                <a:spcPts val="0"/>
              </a:spcBef>
              <a:spcAft>
                <a:spcPts val="1200"/>
              </a:spcAft>
              <a:buClr>
                <a:srgbClr val="00B0F0"/>
              </a:buClr>
              <a:buNone/>
            </a:pPr>
            <a:r>
              <a:rPr lang="en-US" sz="3800" b="1">
                <a:solidFill>
                  <a:schemeClr val="bg1"/>
                </a:solidFill>
                <a:latin typeface="Montserrat" panose="00000500000000000000" pitchFamily="50" charset="0"/>
                <a:cs typeface="Arial" panose="020B0604020202020204" pitchFamily="34" charset="0"/>
              </a:rPr>
              <a:t>Better</a:t>
            </a:r>
          </a:p>
          <a:p>
            <a:pPr marL="174625" lvl="3" indent="0"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Optimization</a:t>
            </a:r>
          </a:p>
          <a:p>
            <a:pPr marL="174625" lvl="3" indent="0"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Reliability</a:t>
            </a:r>
          </a:p>
          <a:p>
            <a:pPr marL="174625" lvl="3" indent="0"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Trust</a:t>
            </a:r>
          </a:p>
          <a:p>
            <a:pPr marL="174625" lvl="3" indent="0"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Speed</a:t>
            </a:r>
          </a:p>
          <a:p>
            <a:pPr marL="174625" lvl="3" indent="0"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Simplicity</a:t>
            </a:r>
          </a:p>
          <a:p>
            <a:pPr marL="174625" lvl="3" indent="0" defTabSz="228600">
              <a:lnSpc>
                <a:spcPct val="200000"/>
              </a:lnSpc>
              <a:spcBef>
                <a:spcPts val="0"/>
              </a:spcBef>
              <a:spcAft>
                <a:spcPts val="0"/>
              </a:spcAft>
              <a:buClr>
                <a:srgbClr val="00B0F0"/>
              </a:buClr>
              <a:buNone/>
            </a:pPr>
            <a:r>
              <a:rPr lang="en-US" sz="2100">
                <a:solidFill>
                  <a:schemeClr val="bg1"/>
                </a:solidFill>
                <a:latin typeface="Montserrat" panose="00000500000000000000" pitchFamily="50" charset="0"/>
                <a:cs typeface="Arial" panose="020B0604020202020204" pitchFamily="34" charset="0"/>
              </a:rPr>
              <a:t>Performance</a:t>
            </a:r>
          </a:p>
        </p:txBody>
      </p:sp>
    </p:spTree>
    <p:extLst>
      <p:ext uri="{BB962C8B-B14F-4D97-AF65-F5344CB8AC3E}">
        <p14:creationId xmlns:p14="http://schemas.microsoft.com/office/powerpoint/2010/main" val="407165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0D70B-71EC-1EA8-CE09-D021EEB40A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1FAB60-BF8A-CA83-B513-3C2DAFB6304B}"/>
              </a:ext>
            </a:extLst>
          </p:cNvPr>
          <p:cNvSpPr>
            <a:spLocks noGrp="1"/>
          </p:cNvSpPr>
          <p:nvPr>
            <p:ph type="title"/>
          </p:nvPr>
        </p:nvSpPr>
        <p:spPr/>
        <p:txBody>
          <a:bodyPr/>
          <a:lstStyle/>
          <a:p>
            <a:r>
              <a:rPr lang="en-CA">
                <a:latin typeface="Montserrat" panose="00000500000000000000" pitchFamily="50" charset="0"/>
              </a:rPr>
              <a:t>PREMIUM POSITIONING</a:t>
            </a:r>
          </a:p>
        </p:txBody>
      </p:sp>
      <p:sp>
        <p:nvSpPr>
          <p:cNvPr id="6" name="Rectangle 5">
            <a:extLst>
              <a:ext uri="{FF2B5EF4-FFF2-40B4-BE49-F238E27FC236}">
                <a16:creationId xmlns:a16="http://schemas.microsoft.com/office/drawing/2014/main" id="{42A4B6AB-C4EC-C36C-2998-A413D036C688}"/>
              </a:ext>
            </a:extLst>
          </p:cNvPr>
          <p:cNvSpPr/>
          <p:nvPr/>
        </p:nvSpPr>
        <p:spPr>
          <a:xfrm>
            <a:off x="4889868" y="2115781"/>
            <a:ext cx="5399250"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800">
                <a:solidFill>
                  <a:schemeClr val="tx1"/>
                </a:solidFill>
                <a:latin typeface="Montserrat" panose="00000500000000000000" pitchFamily="50" charset="0"/>
                <a:cs typeface="Arial" panose="020B0604020202020204" pitchFamily="34" charset="0"/>
              </a:rPr>
              <a:t>Accelerating Casino revenue</a:t>
            </a:r>
          </a:p>
        </p:txBody>
      </p:sp>
      <p:sp>
        <p:nvSpPr>
          <p:cNvPr id="8" name="Rectangle 7">
            <a:extLst>
              <a:ext uri="{FF2B5EF4-FFF2-40B4-BE49-F238E27FC236}">
                <a16:creationId xmlns:a16="http://schemas.microsoft.com/office/drawing/2014/main" id="{A2C98D56-B6C2-D2A4-435D-B7C3025AD981}"/>
              </a:ext>
            </a:extLst>
          </p:cNvPr>
          <p:cNvSpPr/>
          <p:nvPr/>
        </p:nvSpPr>
        <p:spPr>
          <a:xfrm>
            <a:off x="4937759" y="3433167"/>
            <a:ext cx="5090484"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800">
                <a:solidFill>
                  <a:schemeClr val="tx1"/>
                </a:solidFill>
                <a:latin typeface="Montserrat" panose="00000500000000000000" pitchFamily="50" charset="0"/>
                <a:cs typeface="Arial" panose="020B0604020202020204" pitchFamily="34" charset="0"/>
              </a:rPr>
              <a:t>Steady growth in active players</a:t>
            </a:r>
          </a:p>
        </p:txBody>
      </p:sp>
      <p:sp>
        <p:nvSpPr>
          <p:cNvPr id="9" name="Rectangle 8">
            <a:extLst>
              <a:ext uri="{FF2B5EF4-FFF2-40B4-BE49-F238E27FC236}">
                <a16:creationId xmlns:a16="http://schemas.microsoft.com/office/drawing/2014/main" id="{D4AF271A-7DA0-9A90-FCAD-6A2152FEA4F7}"/>
              </a:ext>
            </a:extLst>
          </p:cNvPr>
          <p:cNvSpPr/>
          <p:nvPr/>
        </p:nvSpPr>
        <p:spPr>
          <a:xfrm>
            <a:off x="4937760" y="4683445"/>
            <a:ext cx="4119581" cy="81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800">
                <a:solidFill>
                  <a:schemeClr val="tx1"/>
                </a:solidFill>
                <a:latin typeface="Montserrat" panose="00000500000000000000" pitchFamily="50" charset="0"/>
                <a:cs typeface="Arial" panose="020B0604020202020204" pitchFamily="34" charset="0"/>
              </a:rPr>
              <a:t>Higher new player values</a:t>
            </a:r>
          </a:p>
        </p:txBody>
      </p:sp>
      <p:sp>
        <p:nvSpPr>
          <p:cNvPr id="10" name="TextBox 9">
            <a:extLst>
              <a:ext uri="{FF2B5EF4-FFF2-40B4-BE49-F238E27FC236}">
                <a16:creationId xmlns:a16="http://schemas.microsoft.com/office/drawing/2014/main" id="{5FA8EE8E-C696-F5FA-2C96-3B504177548B}"/>
              </a:ext>
            </a:extLst>
          </p:cNvPr>
          <p:cNvSpPr txBox="1"/>
          <p:nvPr/>
        </p:nvSpPr>
        <p:spPr>
          <a:xfrm>
            <a:off x="9132348" y="1624131"/>
            <a:ext cx="2986367" cy="343684"/>
          </a:xfrm>
          <a:prstGeom prst="rect">
            <a:avLst/>
          </a:prstGeom>
          <a:noFill/>
        </p:spPr>
        <p:txBody>
          <a:bodyPr wrap="square" lIns="91440" tIns="45720" rIns="91440" bIns="45720" anchor="t">
            <a:spAutoFit/>
          </a:bodyPr>
          <a:lstStyle/>
          <a:p>
            <a:pPr algn="ctr"/>
            <a:r>
              <a:rPr lang="en-CA" sz="1600" b="1">
                <a:solidFill>
                  <a:srgbClr val="92D050"/>
                </a:solidFill>
                <a:latin typeface="Montserrat"/>
              </a:rPr>
              <a:t>YTD 24 vs. YTD 23*</a:t>
            </a:r>
          </a:p>
        </p:txBody>
      </p:sp>
      <p:sp>
        <p:nvSpPr>
          <p:cNvPr id="23" name="Freeform 40">
            <a:extLst>
              <a:ext uri="{FF2B5EF4-FFF2-40B4-BE49-F238E27FC236}">
                <a16:creationId xmlns:a16="http://schemas.microsoft.com/office/drawing/2014/main" id="{D6C452FE-A6A3-A77E-BB46-A50C5064FF51}"/>
              </a:ext>
            </a:extLst>
          </p:cNvPr>
          <p:cNvSpPr>
            <a:spLocks/>
          </p:cNvSpPr>
          <p:nvPr/>
        </p:nvSpPr>
        <p:spPr bwMode="auto">
          <a:xfrm>
            <a:off x="4194503" y="2568218"/>
            <a:ext cx="671556" cy="825907"/>
          </a:xfrm>
          <a:custGeom>
            <a:avLst/>
            <a:gdLst>
              <a:gd name="T0" fmla="*/ 410 w 410"/>
              <a:gd name="T1" fmla="*/ 0 h 676"/>
              <a:gd name="T2" fmla="*/ 281 w 410"/>
              <a:gd name="T3" fmla="*/ 0 h 676"/>
              <a:gd name="T4" fmla="*/ 221 w 410"/>
              <a:gd name="T5" fmla="*/ 60 h 676"/>
              <a:gd name="T6" fmla="*/ 221 w 410"/>
              <a:gd name="T7" fmla="*/ 616 h 676"/>
              <a:gd name="T8" fmla="*/ 161 w 410"/>
              <a:gd name="T9" fmla="*/ 676 h 676"/>
              <a:gd name="T10" fmla="*/ 0 w 410"/>
              <a:gd name="T11" fmla="*/ 676 h 676"/>
            </a:gdLst>
            <a:ahLst/>
            <a:cxnLst>
              <a:cxn ang="0">
                <a:pos x="T0" y="T1"/>
              </a:cxn>
              <a:cxn ang="0">
                <a:pos x="T2" y="T3"/>
              </a:cxn>
              <a:cxn ang="0">
                <a:pos x="T4" y="T5"/>
              </a:cxn>
              <a:cxn ang="0">
                <a:pos x="T6" y="T7"/>
              </a:cxn>
              <a:cxn ang="0">
                <a:pos x="T8" y="T9"/>
              </a:cxn>
              <a:cxn ang="0">
                <a:pos x="T10" y="T11"/>
              </a:cxn>
            </a:cxnLst>
            <a:rect l="0" t="0" r="r" b="b"/>
            <a:pathLst>
              <a:path w="410" h="676">
                <a:moveTo>
                  <a:pt x="410" y="0"/>
                </a:moveTo>
                <a:cubicBezTo>
                  <a:pt x="281" y="0"/>
                  <a:pt x="281" y="0"/>
                  <a:pt x="281" y="0"/>
                </a:cubicBezTo>
                <a:cubicBezTo>
                  <a:pt x="248" y="0"/>
                  <a:pt x="221" y="26"/>
                  <a:pt x="221" y="60"/>
                </a:cubicBezTo>
                <a:cubicBezTo>
                  <a:pt x="221" y="616"/>
                  <a:pt x="221" y="616"/>
                  <a:pt x="221" y="616"/>
                </a:cubicBezTo>
                <a:cubicBezTo>
                  <a:pt x="221" y="649"/>
                  <a:pt x="194" y="676"/>
                  <a:pt x="161" y="676"/>
                </a:cubicBezTo>
                <a:cubicBezTo>
                  <a:pt x="0" y="676"/>
                  <a:pt x="0" y="676"/>
                  <a:pt x="0" y="676"/>
                </a:cubicBezTo>
              </a:path>
            </a:pathLst>
          </a:custGeom>
          <a:noFill/>
          <a:ln w="19050" cap="flat">
            <a:solidFill>
              <a:schemeClr val="accent5"/>
            </a:solidFill>
            <a:prstDash val="solid"/>
            <a:miter lim="800000"/>
            <a:headEnd type="oval"/>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ontserrat" panose="00000500000000000000" pitchFamily="50" charset="0"/>
            </a:endParaRPr>
          </a:p>
        </p:txBody>
      </p:sp>
      <p:sp>
        <p:nvSpPr>
          <p:cNvPr id="24" name="Freeform 39">
            <a:extLst>
              <a:ext uri="{FF2B5EF4-FFF2-40B4-BE49-F238E27FC236}">
                <a16:creationId xmlns:a16="http://schemas.microsoft.com/office/drawing/2014/main" id="{A08B2B41-1058-7CF4-85A4-B13D16E24133}"/>
              </a:ext>
            </a:extLst>
          </p:cNvPr>
          <p:cNvSpPr>
            <a:spLocks/>
          </p:cNvSpPr>
          <p:nvPr/>
        </p:nvSpPr>
        <p:spPr bwMode="auto">
          <a:xfrm>
            <a:off x="4218311" y="4391739"/>
            <a:ext cx="671557" cy="700023"/>
          </a:xfrm>
          <a:custGeom>
            <a:avLst/>
            <a:gdLst>
              <a:gd name="T0" fmla="*/ 410 w 410"/>
              <a:gd name="T1" fmla="*/ 676 h 676"/>
              <a:gd name="T2" fmla="*/ 281 w 410"/>
              <a:gd name="T3" fmla="*/ 676 h 676"/>
              <a:gd name="T4" fmla="*/ 221 w 410"/>
              <a:gd name="T5" fmla="*/ 616 h 676"/>
              <a:gd name="T6" fmla="*/ 221 w 410"/>
              <a:gd name="T7" fmla="*/ 60 h 676"/>
              <a:gd name="T8" fmla="*/ 161 w 410"/>
              <a:gd name="T9" fmla="*/ 0 h 676"/>
              <a:gd name="T10" fmla="*/ 0 w 410"/>
              <a:gd name="T11" fmla="*/ 0 h 676"/>
            </a:gdLst>
            <a:ahLst/>
            <a:cxnLst>
              <a:cxn ang="0">
                <a:pos x="T0" y="T1"/>
              </a:cxn>
              <a:cxn ang="0">
                <a:pos x="T2" y="T3"/>
              </a:cxn>
              <a:cxn ang="0">
                <a:pos x="T4" y="T5"/>
              </a:cxn>
              <a:cxn ang="0">
                <a:pos x="T6" y="T7"/>
              </a:cxn>
              <a:cxn ang="0">
                <a:pos x="T8" y="T9"/>
              </a:cxn>
              <a:cxn ang="0">
                <a:pos x="T10" y="T11"/>
              </a:cxn>
            </a:cxnLst>
            <a:rect l="0" t="0" r="r" b="b"/>
            <a:pathLst>
              <a:path w="410" h="676">
                <a:moveTo>
                  <a:pt x="410" y="676"/>
                </a:moveTo>
                <a:cubicBezTo>
                  <a:pt x="281" y="676"/>
                  <a:pt x="281" y="676"/>
                  <a:pt x="281" y="676"/>
                </a:cubicBezTo>
                <a:cubicBezTo>
                  <a:pt x="248" y="676"/>
                  <a:pt x="221" y="650"/>
                  <a:pt x="221" y="616"/>
                </a:cubicBezTo>
                <a:cubicBezTo>
                  <a:pt x="221" y="60"/>
                  <a:pt x="221" y="60"/>
                  <a:pt x="221" y="60"/>
                </a:cubicBezTo>
                <a:cubicBezTo>
                  <a:pt x="221" y="27"/>
                  <a:pt x="194" y="0"/>
                  <a:pt x="161" y="0"/>
                </a:cubicBezTo>
                <a:cubicBezTo>
                  <a:pt x="0" y="0"/>
                  <a:pt x="0" y="0"/>
                  <a:pt x="0" y="0"/>
                </a:cubicBezTo>
              </a:path>
            </a:pathLst>
          </a:custGeom>
          <a:noFill/>
          <a:ln w="19050" cap="flat">
            <a:solidFill>
              <a:schemeClr val="accent5"/>
            </a:solidFill>
            <a:prstDash val="solid"/>
            <a:miter lim="800000"/>
            <a:headEnd type="oval"/>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ontserrat" panose="00000500000000000000" pitchFamily="50" charset="0"/>
            </a:endParaRPr>
          </a:p>
        </p:txBody>
      </p:sp>
      <p:cxnSp>
        <p:nvCxnSpPr>
          <p:cNvPr id="28" name="Straight Connector 27">
            <a:extLst>
              <a:ext uri="{FF2B5EF4-FFF2-40B4-BE49-F238E27FC236}">
                <a16:creationId xmlns:a16="http://schemas.microsoft.com/office/drawing/2014/main" id="{A34E06EA-7726-6C2A-833C-E91DA2299E1C}"/>
              </a:ext>
            </a:extLst>
          </p:cNvPr>
          <p:cNvCxnSpPr/>
          <p:nvPr/>
        </p:nvCxnSpPr>
        <p:spPr>
          <a:xfrm>
            <a:off x="3917483" y="3876828"/>
            <a:ext cx="924260" cy="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A3C957CC-521E-F57D-9D1B-6580B4A11D33}"/>
              </a:ext>
            </a:extLst>
          </p:cNvPr>
          <p:cNvSpPr/>
          <p:nvPr/>
        </p:nvSpPr>
        <p:spPr>
          <a:xfrm>
            <a:off x="301294" y="2144014"/>
            <a:ext cx="3917017" cy="3388628"/>
          </a:xfrm>
          <a:prstGeom prst="roundRect">
            <a:avLst/>
          </a:prstGeom>
          <a:solidFill>
            <a:srgbClr val="0A2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174625">
              <a:lnSpc>
                <a:spcPct val="130000"/>
              </a:lnSpc>
              <a:spcAft>
                <a:spcPts val="0"/>
              </a:spcAft>
              <a:buClr>
                <a:srgbClr val="183362"/>
              </a:buClr>
              <a:buSzTx/>
              <a:buFont typeface="Symbol" pitchFamily="18" charset="2"/>
              <a:buChar char="-"/>
              <a:defRPr/>
            </a:pPr>
            <a:r>
              <a:rPr kumimoji="0" lang="en-CA" sz="2400" b="0" i="0" u="none" strike="noStrike" kern="1200" cap="none" spc="0" normalizeH="0" baseline="0" noProof="0">
                <a:ln>
                  <a:noFill/>
                </a:ln>
                <a:solidFill>
                  <a:srgbClr val="FFFFFF"/>
                </a:solidFill>
                <a:effectLst/>
                <a:uLnTx/>
                <a:uFillTx/>
                <a:latin typeface="Montserrat" panose="00000500000000000000" pitchFamily="50" charset="0"/>
                <a:ea typeface="+mn-ea"/>
                <a:cs typeface="Arial" panose="020B0604020202020204" pitchFamily="34" charset="0"/>
              </a:rPr>
              <a:t>Differentiated positioning as a premium platform delivering a superior customer experience</a:t>
            </a:r>
          </a:p>
        </p:txBody>
      </p:sp>
      <p:sp>
        <p:nvSpPr>
          <p:cNvPr id="31" name="Oval 30">
            <a:extLst>
              <a:ext uri="{FF2B5EF4-FFF2-40B4-BE49-F238E27FC236}">
                <a16:creationId xmlns:a16="http://schemas.microsoft.com/office/drawing/2014/main" id="{219F730A-611A-5E8C-21E4-00FDA88A555A}"/>
              </a:ext>
            </a:extLst>
          </p:cNvPr>
          <p:cNvSpPr/>
          <p:nvPr/>
        </p:nvSpPr>
        <p:spPr>
          <a:xfrm>
            <a:off x="10152117" y="2068208"/>
            <a:ext cx="946830" cy="9480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CA" sz="2600">
                <a:solidFill>
                  <a:schemeClr val="bg1"/>
                </a:solidFill>
                <a:latin typeface="Montserrat" panose="00000500000000000000" pitchFamily="50" charset="0"/>
              </a:rPr>
              <a:t>+</a:t>
            </a:r>
            <a:r>
              <a:rPr lang="en-CA" sz="2600" b="1">
                <a:solidFill>
                  <a:schemeClr val="bg1"/>
                </a:solidFill>
                <a:latin typeface="Montserrat" panose="00000500000000000000" pitchFamily="50" charset="0"/>
              </a:rPr>
              <a:t>59%</a:t>
            </a:r>
          </a:p>
        </p:txBody>
      </p:sp>
      <p:sp>
        <p:nvSpPr>
          <p:cNvPr id="32" name="Oval 31">
            <a:extLst>
              <a:ext uri="{FF2B5EF4-FFF2-40B4-BE49-F238E27FC236}">
                <a16:creationId xmlns:a16="http://schemas.microsoft.com/office/drawing/2014/main" id="{F0AF0C7A-10B7-4D46-68BE-82185D270D7D}"/>
              </a:ext>
            </a:extLst>
          </p:cNvPr>
          <p:cNvSpPr/>
          <p:nvPr/>
        </p:nvSpPr>
        <p:spPr>
          <a:xfrm>
            <a:off x="10152117" y="3364301"/>
            <a:ext cx="946830" cy="9480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CA" sz="2600">
                <a:solidFill>
                  <a:schemeClr val="bg1"/>
                </a:solidFill>
                <a:latin typeface="Montserrat" panose="00000500000000000000" pitchFamily="50" charset="0"/>
              </a:rPr>
              <a:t>+</a:t>
            </a:r>
            <a:r>
              <a:rPr lang="en-CA" sz="2600" b="1">
                <a:solidFill>
                  <a:schemeClr val="bg1"/>
                </a:solidFill>
                <a:latin typeface="Montserrat" panose="00000500000000000000" pitchFamily="50" charset="0"/>
              </a:rPr>
              <a:t>32</a:t>
            </a:r>
            <a:r>
              <a:rPr lang="en-CA" sz="2600">
                <a:solidFill>
                  <a:schemeClr val="bg1"/>
                </a:solidFill>
                <a:latin typeface="Montserrat" panose="00000500000000000000" pitchFamily="50" charset="0"/>
              </a:rPr>
              <a:t>%</a:t>
            </a:r>
          </a:p>
        </p:txBody>
      </p:sp>
      <p:sp>
        <p:nvSpPr>
          <p:cNvPr id="33" name="Oval 32">
            <a:extLst>
              <a:ext uri="{FF2B5EF4-FFF2-40B4-BE49-F238E27FC236}">
                <a16:creationId xmlns:a16="http://schemas.microsoft.com/office/drawing/2014/main" id="{80462535-C9B0-3EC3-B790-8EC2EB3871CE}"/>
              </a:ext>
            </a:extLst>
          </p:cNvPr>
          <p:cNvSpPr/>
          <p:nvPr/>
        </p:nvSpPr>
        <p:spPr>
          <a:xfrm>
            <a:off x="10152117" y="4584589"/>
            <a:ext cx="946830" cy="9480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CA" sz="2600">
                <a:solidFill>
                  <a:schemeClr val="bg1"/>
                </a:solidFill>
                <a:latin typeface="Montserrat" panose="00000500000000000000" pitchFamily="50" charset="0"/>
              </a:rPr>
              <a:t>+</a:t>
            </a:r>
            <a:r>
              <a:rPr lang="en-CA" sz="2600" b="1">
                <a:solidFill>
                  <a:schemeClr val="bg1"/>
                </a:solidFill>
                <a:latin typeface="Montserrat" panose="00000500000000000000" pitchFamily="50" charset="0"/>
              </a:rPr>
              <a:t>22</a:t>
            </a:r>
            <a:r>
              <a:rPr lang="en-CA" sz="2600">
                <a:solidFill>
                  <a:schemeClr val="bg1"/>
                </a:solidFill>
                <a:latin typeface="Montserrat" panose="00000500000000000000" pitchFamily="50" charset="0"/>
              </a:rPr>
              <a:t>%</a:t>
            </a:r>
          </a:p>
        </p:txBody>
      </p:sp>
      <p:cxnSp>
        <p:nvCxnSpPr>
          <p:cNvPr id="34" name="Straight Connector 33">
            <a:extLst>
              <a:ext uri="{FF2B5EF4-FFF2-40B4-BE49-F238E27FC236}">
                <a16:creationId xmlns:a16="http://schemas.microsoft.com/office/drawing/2014/main" id="{4BECC9CA-393A-EDB6-1A63-59673F6A2E2A}"/>
              </a:ext>
            </a:extLst>
          </p:cNvPr>
          <p:cNvCxnSpPr>
            <a:cxnSpLocks/>
          </p:cNvCxnSpPr>
          <p:nvPr/>
        </p:nvCxnSpPr>
        <p:spPr>
          <a:xfrm>
            <a:off x="8806885" y="3876828"/>
            <a:ext cx="1201832" cy="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5A310F6-49ED-536C-92D3-DD2A4399CBBE}"/>
              </a:ext>
            </a:extLst>
          </p:cNvPr>
          <p:cNvCxnSpPr>
            <a:cxnSpLocks/>
          </p:cNvCxnSpPr>
          <p:nvPr/>
        </p:nvCxnSpPr>
        <p:spPr>
          <a:xfrm>
            <a:off x="8806885" y="5088606"/>
            <a:ext cx="1201832" cy="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A54B62-AF0D-B2E0-0485-8F55415AE199}"/>
              </a:ext>
            </a:extLst>
          </p:cNvPr>
          <p:cNvCxnSpPr>
            <a:cxnSpLocks/>
          </p:cNvCxnSpPr>
          <p:nvPr/>
        </p:nvCxnSpPr>
        <p:spPr>
          <a:xfrm>
            <a:off x="9731141" y="2542234"/>
            <a:ext cx="277576" cy="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68684C-FEDB-7285-13B5-9E107EC3425A}"/>
              </a:ext>
            </a:extLst>
          </p:cNvPr>
          <p:cNvSpPr txBox="1"/>
          <p:nvPr/>
        </p:nvSpPr>
        <p:spPr>
          <a:xfrm>
            <a:off x="301294" y="6541200"/>
            <a:ext cx="3342968" cy="221023"/>
          </a:xfrm>
          <a:prstGeom prst="rect">
            <a:avLst/>
          </a:prstGeom>
          <a:noFill/>
        </p:spPr>
        <p:txBody>
          <a:bodyPr wrap="square" rtlCol="0">
            <a:spAutoFit/>
          </a:bodyPr>
          <a:lstStyle/>
          <a:p>
            <a:r>
              <a:rPr lang="en-CA" sz="800" b="1"/>
              <a:t>*YTD numbers reflective as of Q3 2024</a:t>
            </a:r>
          </a:p>
        </p:txBody>
      </p:sp>
    </p:spTree>
    <p:extLst>
      <p:ext uri="{BB962C8B-B14F-4D97-AF65-F5344CB8AC3E}">
        <p14:creationId xmlns:p14="http://schemas.microsoft.com/office/powerpoint/2010/main" val="253987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ABB2F-9F75-F9A3-1D7E-2DE94436D9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701F5C-E325-1E90-3204-366429BD8130}"/>
              </a:ext>
            </a:extLst>
          </p:cNvPr>
          <p:cNvSpPr>
            <a:spLocks noGrp="1"/>
          </p:cNvSpPr>
          <p:nvPr>
            <p:ph type="title"/>
          </p:nvPr>
        </p:nvSpPr>
        <p:spPr/>
        <p:txBody>
          <a:bodyPr/>
          <a:lstStyle/>
          <a:p>
            <a:r>
              <a:rPr lang="en-CA">
                <a:latin typeface="Montserrat"/>
                <a:cs typeface="Arial"/>
              </a:rPr>
              <a:t>TARGETED MARKETING STRATEGIES</a:t>
            </a:r>
          </a:p>
        </p:txBody>
      </p:sp>
      <p:sp>
        <p:nvSpPr>
          <p:cNvPr id="9" name="Subtitle 8">
            <a:extLst>
              <a:ext uri="{FF2B5EF4-FFF2-40B4-BE49-F238E27FC236}">
                <a16:creationId xmlns:a16="http://schemas.microsoft.com/office/drawing/2014/main" id="{06ED6253-35CC-1B55-AA2C-0351F88451BE}"/>
              </a:ext>
            </a:extLst>
          </p:cNvPr>
          <p:cNvSpPr txBox="1"/>
          <p:nvPr/>
        </p:nvSpPr>
        <p:spPr>
          <a:xfrm>
            <a:off x="647810" y="1428934"/>
            <a:ext cx="5818978" cy="4522353"/>
          </a:xfrm>
          <a:prstGeom prst="rect">
            <a:avLst/>
          </a:prstGeom>
        </p:spPr>
        <p:txBody>
          <a:bodyPr vert="horz" wrap="square" lIns="0" tIns="36000" rIns="91440" bIns="36000" rtlCol="0" anchor="t" anchorCtr="0">
            <a:no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ct val="0"/>
              </a:spcBef>
              <a:spcAft>
                <a:spcPts val="1800"/>
              </a:spcAft>
              <a:defRPr/>
            </a:pPr>
            <a:r>
              <a:rPr lang="en-US" sz="1800" spc="0">
                <a:solidFill>
                  <a:srgbClr val="02243C"/>
                </a:solidFill>
                <a:latin typeface="Montserrat"/>
                <a:cs typeface="Arial"/>
              </a:rPr>
              <a:t>Ambition to disrupt with innovative locally focused marketing and promotions</a:t>
            </a:r>
          </a:p>
          <a:p>
            <a:pPr>
              <a:lnSpc>
                <a:spcPct val="100000"/>
              </a:lnSpc>
              <a:spcBef>
                <a:spcPct val="0"/>
              </a:spcBef>
              <a:spcAft>
                <a:spcPts val="1800"/>
              </a:spcAft>
              <a:defRPr/>
            </a:pPr>
            <a:r>
              <a:rPr lang="en-US" sz="1800" spc="0">
                <a:solidFill>
                  <a:srgbClr val="02243C"/>
                </a:solidFill>
                <a:latin typeface="Montserrat" panose="00000500000000000000" pitchFamily="50" charset="0"/>
              </a:rPr>
              <a:t>Strategic focus on high-value Casino segments – Progressive Slots and Blackjack</a:t>
            </a:r>
          </a:p>
          <a:p>
            <a:pPr>
              <a:lnSpc>
                <a:spcPct val="100000"/>
              </a:lnSpc>
              <a:spcBef>
                <a:spcPct val="0"/>
              </a:spcBef>
              <a:spcAft>
                <a:spcPts val="1800"/>
              </a:spcAft>
              <a:defRPr/>
            </a:pPr>
            <a:r>
              <a:rPr lang="en-US" sz="1800" spc="0">
                <a:solidFill>
                  <a:srgbClr val="02243C"/>
                </a:solidFill>
                <a:latin typeface="Montserrat" panose="00000500000000000000" pitchFamily="50" charset="0"/>
              </a:rPr>
              <a:t>Emphasis on first-class customer service USP paired with new products</a:t>
            </a:r>
          </a:p>
          <a:p>
            <a:pPr>
              <a:lnSpc>
                <a:spcPct val="100000"/>
              </a:lnSpc>
              <a:spcBef>
                <a:spcPct val="0"/>
              </a:spcBef>
              <a:spcAft>
                <a:spcPts val="1800"/>
              </a:spcAft>
              <a:defRPr/>
            </a:pPr>
            <a:r>
              <a:rPr lang="en-US" sz="1800" spc="0">
                <a:solidFill>
                  <a:srgbClr val="02243C"/>
                </a:solidFill>
                <a:latin typeface="Montserrat" panose="00000500000000000000" pitchFamily="50" charset="0"/>
              </a:rPr>
              <a:t>Selective capitalization on Sports opportunities that yield high-value hybrid players </a:t>
            </a:r>
          </a:p>
          <a:p>
            <a:pPr>
              <a:lnSpc>
                <a:spcPct val="100000"/>
              </a:lnSpc>
              <a:spcBef>
                <a:spcPct val="0"/>
              </a:spcBef>
              <a:spcAft>
                <a:spcPts val="1800"/>
              </a:spcAft>
              <a:defRPr/>
            </a:pPr>
            <a:r>
              <a:rPr lang="en-US" sz="1800" spc="0">
                <a:solidFill>
                  <a:srgbClr val="02243C"/>
                </a:solidFill>
                <a:latin typeface="Montserrat" panose="00000500000000000000" pitchFamily="50" charset="0"/>
              </a:rPr>
              <a:t>Focus on accelerating app acquisition to drive retention KPI</a:t>
            </a:r>
          </a:p>
          <a:p>
            <a:pPr>
              <a:lnSpc>
                <a:spcPct val="100000"/>
              </a:lnSpc>
              <a:spcBef>
                <a:spcPct val="0"/>
              </a:spcBef>
              <a:spcAft>
                <a:spcPts val="1800"/>
              </a:spcAft>
              <a:defRPr/>
            </a:pPr>
            <a:r>
              <a:rPr lang="en-US" sz="1800" spc="0">
                <a:solidFill>
                  <a:srgbClr val="02243C"/>
                </a:solidFill>
                <a:latin typeface="Montserrat"/>
                <a:cs typeface="Arial"/>
              </a:rPr>
              <a:t>Targeting growing database via enhanced CRM activities</a:t>
            </a:r>
            <a:endParaRPr lang="en-US" sz="1800" spc="0">
              <a:solidFill>
                <a:srgbClr val="02243C"/>
              </a:solidFill>
              <a:latin typeface="Montserrat" panose="00000500000000000000" pitchFamily="50" charset="0"/>
            </a:endParaRPr>
          </a:p>
          <a:p>
            <a:pPr>
              <a:lnSpc>
                <a:spcPct val="100000"/>
              </a:lnSpc>
              <a:spcBef>
                <a:spcPct val="0"/>
              </a:spcBef>
              <a:spcAft>
                <a:spcPts val="1800"/>
              </a:spcAft>
              <a:defRPr/>
            </a:pPr>
            <a:r>
              <a:rPr lang="en-US" sz="1800" spc="0">
                <a:solidFill>
                  <a:srgbClr val="02243C"/>
                </a:solidFill>
                <a:latin typeface="Montserrat" panose="00000500000000000000" pitchFamily="50" charset="0"/>
              </a:rPr>
              <a:t>New player values and retention at all time high</a:t>
            </a:r>
          </a:p>
        </p:txBody>
      </p:sp>
      <p:sp>
        <p:nvSpPr>
          <p:cNvPr id="8" name="Rectangle 8">
            <a:extLst>
              <a:ext uri="{FF2B5EF4-FFF2-40B4-BE49-F238E27FC236}">
                <a16:creationId xmlns:a16="http://schemas.microsoft.com/office/drawing/2014/main" id="{6513DF79-B708-625B-B3E1-270D923F2B2D}"/>
              </a:ext>
            </a:extLst>
          </p:cNvPr>
          <p:cNvSpPr>
            <a:spLocks noChangeArrowheads="1"/>
          </p:cNvSpPr>
          <p:nvPr/>
        </p:nvSpPr>
        <p:spPr bwMode="auto">
          <a:xfrm>
            <a:off x="4500563" y="3325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321C3EEC-596A-74C2-32B1-A74BAE744AE5}"/>
              </a:ext>
            </a:extLst>
          </p:cNvPr>
          <p:cNvPicPr>
            <a:picLocks noChangeAspect="1"/>
          </p:cNvPicPr>
          <p:nvPr/>
        </p:nvPicPr>
        <p:blipFill>
          <a:blip r:embed="rId2"/>
          <a:stretch>
            <a:fillRect/>
          </a:stretch>
        </p:blipFill>
        <p:spPr>
          <a:xfrm>
            <a:off x="7991479" y="4374199"/>
            <a:ext cx="2811016" cy="162883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35C60962-8BD6-C093-FA04-7F7305C98FC3}"/>
              </a:ext>
            </a:extLst>
          </p:cNvPr>
          <p:cNvPicPr>
            <a:picLocks noChangeAspect="1"/>
          </p:cNvPicPr>
          <p:nvPr/>
        </p:nvPicPr>
        <p:blipFill>
          <a:blip r:embed="rId3"/>
          <a:stretch>
            <a:fillRect/>
          </a:stretch>
        </p:blipFill>
        <p:spPr>
          <a:xfrm>
            <a:off x="7457689" y="1428934"/>
            <a:ext cx="3363421" cy="190396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5B4D8FE-3CE3-0B7F-3F65-877E2DBB4AFD}"/>
              </a:ext>
            </a:extLst>
          </p:cNvPr>
          <p:cNvPicPr>
            <a:picLocks noChangeAspect="1"/>
          </p:cNvPicPr>
          <p:nvPr/>
        </p:nvPicPr>
        <p:blipFill>
          <a:blip r:embed="rId4"/>
          <a:stretch>
            <a:fillRect/>
          </a:stretch>
        </p:blipFill>
        <p:spPr>
          <a:xfrm>
            <a:off x="9041140" y="3093041"/>
            <a:ext cx="2503050" cy="14540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603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0D60F-3C7A-9390-8A7F-A7E69D6102E0}"/>
            </a:ext>
          </a:extLst>
        </p:cNvPr>
        <p:cNvGrpSpPr/>
        <p:nvPr/>
      </p:nvGrpSpPr>
      <p:grpSpPr>
        <a:xfrm>
          <a:off x="0" y="0"/>
          <a:ext cx="0" cy="0"/>
          <a:chOff x="0" y="0"/>
          <a:chExt cx="0" cy="0"/>
        </a:xfrm>
      </p:grpSpPr>
      <p:pic>
        <p:nvPicPr>
          <p:cNvPr id="23" name="Picture 22" descr="A screenshot of a sports news&#10;&#10;Description automatically generated">
            <a:extLst>
              <a:ext uri="{FF2B5EF4-FFF2-40B4-BE49-F238E27FC236}">
                <a16:creationId xmlns:a16="http://schemas.microsoft.com/office/drawing/2014/main" id="{986B8D31-927B-C14F-4794-2C3098B0D8C6}"/>
              </a:ext>
            </a:extLst>
          </p:cNvPr>
          <p:cNvPicPr>
            <a:picLocks noChangeAspect="1"/>
          </p:cNvPicPr>
          <p:nvPr/>
        </p:nvPicPr>
        <p:blipFill>
          <a:blip r:embed="rId3"/>
          <a:stretch>
            <a:fillRect/>
          </a:stretch>
        </p:blipFill>
        <p:spPr>
          <a:xfrm>
            <a:off x="9466296" y="1580580"/>
            <a:ext cx="2143781" cy="3131120"/>
          </a:xfrm>
          <a:prstGeom prst="rect">
            <a:avLst/>
          </a:prstGeom>
        </p:spPr>
      </p:pic>
      <p:sp>
        <p:nvSpPr>
          <p:cNvPr id="2" name="Title 1">
            <a:extLst>
              <a:ext uri="{FF2B5EF4-FFF2-40B4-BE49-F238E27FC236}">
                <a16:creationId xmlns:a16="http://schemas.microsoft.com/office/drawing/2014/main" id="{47E50ABB-B700-0CCD-ECCB-8CA6CC391442}"/>
              </a:ext>
            </a:extLst>
          </p:cNvPr>
          <p:cNvSpPr>
            <a:spLocks noGrp="1"/>
          </p:cNvSpPr>
          <p:nvPr>
            <p:ph type="title"/>
          </p:nvPr>
        </p:nvSpPr>
        <p:spPr/>
        <p:txBody>
          <a:bodyPr/>
          <a:lstStyle/>
          <a:p>
            <a:r>
              <a:rPr lang="en-US">
                <a:latin typeface="Montserrat" panose="00000500000000000000" pitchFamily="50" charset="0"/>
              </a:rPr>
              <a:t>SPORTS INSIGHTS 2.0</a:t>
            </a:r>
            <a:endParaRPr lang="en-CA">
              <a:latin typeface="Montserrat" panose="00000500000000000000" pitchFamily="50" charset="0"/>
            </a:endParaRPr>
          </a:p>
        </p:txBody>
      </p:sp>
      <p:sp>
        <p:nvSpPr>
          <p:cNvPr id="25" name="Rectangle: Rounded Corners 24">
            <a:extLst>
              <a:ext uri="{FF2B5EF4-FFF2-40B4-BE49-F238E27FC236}">
                <a16:creationId xmlns:a16="http://schemas.microsoft.com/office/drawing/2014/main" id="{61D02516-0DBC-11A7-2CBE-51B502D87D4A}"/>
              </a:ext>
            </a:extLst>
          </p:cNvPr>
          <p:cNvSpPr/>
          <p:nvPr/>
        </p:nvSpPr>
        <p:spPr>
          <a:xfrm>
            <a:off x="7198493" y="2050507"/>
            <a:ext cx="4554955" cy="41655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b="1">
              <a:solidFill>
                <a:schemeClr val="tx1"/>
              </a:solidFill>
              <a:latin typeface="Montserrat" panose="00000500000000000000" pitchFamily="50" charset="0"/>
            </a:endParaRPr>
          </a:p>
        </p:txBody>
      </p:sp>
      <p:sp>
        <p:nvSpPr>
          <p:cNvPr id="3" name="TextBox 2">
            <a:extLst>
              <a:ext uri="{FF2B5EF4-FFF2-40B4-BE49-F238E27FC236}">
                <a16:creationId xmlns:a16="http://schemas.microsoft.com/office/drawing/2014/main" id="{DB0183BC-9F04-8BDA-CA2B-D21F79BCACBD}"/>
              </a:ext>
            </a:extLst>
          </p:cNvPr>
          <p:cNvSpPr txBox="1"/>
          <p:nvPr/>
        </p:nvSpPr>
        <p:spPr>
          <a:xfrm>
            <a:off x="301293" y="6525513"/>
            <a:ext cx="6056239" cy="203389"/>
          </a:xfrm>
          <a:prstGeom prst="rect">
            <a:avLst/>
          </a:prstGeom>
          <a:noFill/>
        </p:spPr>
        <p:txBody>
          <a:bodyPr wrap="square" rtlCol="0">
            <a:spAutoFit/>
          </a:bodyPr>
          <a:lstStyle/>
          <a:p>
            <a:r>
              <a:rPr lang="en-CA" sz="700" baseline="30000">
                <a:solidFill>
                  <a:schemeClr val="tx1">
                    <a:lumMod val="50000"/>
                    <a:lumOff val="50000"/>
                  </a:schemeClr>
                </a:solidFill>
                <a:latin typeface="Montserrat" panose="00000500000000000000" pitchFamily="50" charset="0"/>
                <a:cs typeface="Arial" panose="020B0604020202020204" pitchFamily="34" charset="0"/>
              </a:rPr>
              <a:t>1.</a:t>
            </a:r>
            <a:r>
              <a:rPr lang="en-CA" sz="700">
                <a:solidFill>
                  <a:schemeClr val="tx1">
                    <a:lumMod val="50000"/>
                    <a:lumOff val="50000"/>
                  </a:schemeClr>
                </a:solidFill>
                <a:latin typeface="Montserrat" panose="00000500000000000000" pitchFamily="50" charset="0"/>
                <a:cs typeface="Arial" panose="020B0604020202020204" pitchFamily="34" charset="0"/>
              </a:rPr>
              <a:t>. Calculated internally based on activity of registered players  at </a:t>
            </a:r>
            <a:r>
              <a:rPr lang="en-CA" sz="700" err="1">
                <a:solidFill>
                  <a:schemeClr val="tx1">
                    <a:lumMod val="50000"/>
                    <a:lumOff val="50000"/>
                  </a:schemeClr>
                </a:solidFill>
                <a:latin typeface="Montserrat" panose="00000500000000000000" pitchFamily="50" charset="0"/>
                <a:cs typeface="Arial" panose="020B0604020202020204" pitchFamily="34" charset="0"/>
              </a:rPr>
              <a:t>northstarbets.ca</a:t>
            </a:r>
            <a:r>
              <a:rPr lang="en-CA" sz="700">
                <a:solidFill>
                  <a:schemeClr val="tx1">
                    <a:lumMod val="50000"/>
                    <a:lumOff val="50000"/>
                  </a:schemeClr>
                </a:solidFill>
                <a:latin typeface="Montserrat" panose="00000500000000000000" pitchFamily="50" charset="0"/>
                <a:cs typeface="Arial" panose="020B0604020202020204" pitchFamily="34" charset="0"/>
              </a:rPr>
              <a:t> who frequent Sports Insights vs. those who don’t.. </a:t>
            </a:r>
          </a:p>
        </p:txBody>
      </p:sp>
      <p:sp>
        <p:nvSpPr>
          <p:cNvPr id="6" name="Text Placeholder 3">
            <a:extLst>
              <a:ext uri="{FF2B5EF4-FFF2-40B4-BE49-F238E27FC236}">
                <a16:creationId xmlns:a16="http://schemas.microsoft.com/office/drawing/2014/main" id="{8D1026FD-AB9F-2F52-05E9-FF28B8FE5414}"/>
              </a:ext>
            </a:extLst>
          </p:cNvPr>
          <p:cNvSpPr txBox="1"/>
          <p:nvPr/>
        </p:nvSpPr>
        <p:spPr>
          <a:xfrm>
            <a:off x="0" y="881205"/>
            <a:ext cx="12192000" cy="520575"/>
          </a:xfrm>
          <a:prstGeom prst="rect">
            <a:avLst/>
          </a:prstGeom>
          <a:solidFill>
            <a:schemeClr val="accent6"/>
          </a:solidFill>
        </p:spPr>
        <p:txBody>
          <a:bodyPr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lvl="3" indent="0" defTabSz="228600">
              <a:lnSpc>
                <a:spcPct val="100000"/>
              </a:lnSpc>
              <a:spcBef>
                <a:spcPts val="0"/>
              </a:spcBef>
              <a:spcAft>
                <a:spcPts val="0"/>
              </a:spcAft>
              <a:buClr>
                <a:srgbClr val="00B0F0"/>
              </a:buClr>
              <a:buNone/>
            </a:pPr>
            <a:r>
              <a:rPr lang="en-US" sz="2000" b="1">
                <a:solidFill>
                  <a:srgbClr val="101820"/>
                </a:solidFill>
                <a:latin typeface="Montserrat" panose="00000500000000000000" pitchFamily="50" charset="0"/>
                <a:cs typeface="Arial" panose="020B0604020202020204" pitchFamily="34" charset="0"/>
              </a:rPr>
              <a:t>We’ve taken our industry-leading on-platform content vertical to new heights in 2024    </a:t>
            </a:r>
          </a:p>
        </p:txBody>
      </p:sp>
      <p:sp>
        <p:nvSpPr>
          <p:cNvPr id="4" name="Subtitle 8">
            <a:extLst>
              <a:ext uri="{FF2B5EF4-FFF2-40B4-BE49-F238E27FC236}">
                <a16:creationId xmlns:a16="http://schemas.microsoft.com/office/drawing/2014/main" id="{113AAA68-974F-9536-AEE2-5D3503419218}"/>
              </a:ext>
            </a:extLst>
          </p:cNvPr>
          <p:cNvSpPr txBox="1"/>
          <p:nvPr/>
        </p:nvSpPr>
        <p:spPr>
          <a:xfrm>
            <a:off x="301293" y="1614538"/>
            <a:ext cx="6056239" cy="4686122"/>
          </a:xfrm>
          <a:prstGeom prst="rect">
            <a:avLst/>
          </a:prstGeom>
        </p:spPr>
        <p:txBody>
          <a:bodyPr vert="horz" wrap="square" lIns="0" tIns="36000" rIns="91440" bIns="36000" rtlCol="0" anchor="t" anchorCtr="0">
            <a:no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1200"/>
              </a:spcAft>
              <a:buClrTx/>
              <a:buSzTx/>
              <a:buFont typeface="Arial"/>
              <a:buNone/>
              <a:tabLst/>
              <a:defRPr/>
            </a:pPr>
            <a:r>
              <a:rPr lang="en-US" sz="2000" b="1">
                <a:solidFill>
                  <a:srgbClr val="1479CE"/>
                </a:solidFill>
                <a:latin typeface="Montserrat" panose="00000500000000000000" pitchFamily="50" charset="0"/>
              </a:rPr>
              <a:t>Enhancements and new tools added to Sports Insights throughout 2024:</a:t>
            </a:r>
          </a:p>
          <a:p>
            <a:pPr>
              <a:lnSpc>
                <a:spcPct val="100000"/>
              </a:lnSpc>
              <a:spcBef>
                <a:spcPct val="0"/>
              </a:spcBef>
              <a:defRPr/>
            </a:pPr>
            <a:r>
              <a:rPr lang="en-US" sz="1550" spc="0">
                <a:solidFill>
                  <a:srgbClr val="02243C"/>
                </a:solidFill>
                <a:latin typeface="Montserrat" panose="00000500000000000000" pitchFamily="50" charset="0"/>
              </a:rPr>
              <a:t>Improved UX/Home page redesign </a:t>
            </a:r>
          </a:p>
          <a:p>
            <a:pPr>
              <a:lnSpc>
                <a:spcPct val="100000"/>
              </a:lnSpc>
              <a:spcBef>
                <a:spcPct val="0"/>
              </a:spcBef>
              <a:defRPr/>
            </a:pPr>
            <a:r>
              <a:rPr lang="en-US" sz="1550" spc="0">
                <a:solidFill>
                  <a:srgbClr val="02243C"/>
                </a:solidFill>
                <a:latin typeface="Montserrat" panose="00000500000000000000" pitchFamily="50" charset="0"/>
              </a:rPr>
              <a:t>Live scoreboard integrated with sportsbook</a:t>
            </a:r>
          </a:p>
          <a:p>
            <a:pPr>
              <a:lnSpc>
                <a:spcPct val="100000"/>
              </a:lnSpc>
              <a:spcBef>
                <a:spcPct val="0"/>
              </a:spcBef>
              <a:defRPr/>
            </a:pPr>
            <a:r>
              <a:rPr lang="en-US" sz="1550" spc="0">
                <a:solidFill>
                  <a:srgbClr val="02243C"/>
                </a:solidFill>
                <a:latin typeface="Montserrat" panose="00000500000000000000" pitchFamily="50" charset="0"/>
              </a:rPr>
              <a:t>More casino content, including game reviews</a:t>
            </a:r>
          </a:p>
          <a:p>
            <a:pPr>
              <a:lnSpc>
                <a:spcPct val="100000"/>
              </a:lnSpc>
              <a:spcBef>
                <a:spcPct val="0"/>
              </a:spcBef>
              <a:defRPr/>
            </a:pPr>
            <a:r>
              <a:rPr lang="en-US" sz="1550" spc="0">
                <a:solidFill>
                  <a:srgbClr val="02243C"/>
                </a:solidFill>
                <a:latin typeface="Montserrat" panose="00000500000000000000" pitchFamily="50" charset="0"/>
              </a:rPr>
              <a:t>Premium team and player stats (NFL, NBA, NHL, MLB)</a:t>
            </a:r>
          </a:p>
          <a:p>
            <a:pPr>
              <a:lnSpc>
                <a:spcPct val="100000"/>
              </a:lnSpc>
              <a:spcBef>
                <a:spcPct val="0"/>
              </a:spcBef>
              <a:defRPr/>
            </a:pPr>
            <a:r>
              <a:rPr lang="en-US" sz="1550" spc="0">
                <a:solidFill>
                  <a:srgbClr val="02243C"/>
                </a:solidFill>
                <a:latin typeface="Montserrat" panose="00000500000000000000" pitchFamily="50" charset="0"/>
              </a:rPr>
              <a:t>Injury and player news feeds (NFL, NBA, NHL, MLB, EPL)</a:t>
            </a:r>
          </a:p>
          <a:p>
            <a:pPr marL="0" indent="0" algn="ctr">
              <a:spcBef>
                <a:spcPts val="1200"/>
              </a:spcBef>
              <a:spcAft>
                <a:spcPts val="1200"/>
              </a:spcAft>
              <a:buNone/>
            </a:pPr>
            <a:r>
              <a:rPr lang="en-CA" sz="2000" b="1">
                <a:solidFill>
                  <a:srgbClr val="1479CE"/>
                </a:solidFill>
                <a:latin typeface="Montserrat" panose="00000500000000000000" pitchFamily="50" charset="0"/>
              </a:rPr>
              <a:t>Sports Insights Users Drive Results:</a:t>
            </a:r>
            <a:endParaRPr lang="en-CA" sz="1800" baseline="30000">
              <a:latin typeface="Montserrat" panose="00000500000000000000" pitchFamily="50" charset="0"/>
            </a:endParaRPr>
          </a:p>
          <a:p>
            <a:pPr marL="368300" lvl="3" indent="-285750">
              <a:lnSpc>
                <a:spcPct val="100000"/>
              </a:lnSpc>
              <a:spcBef>
                <a:spcPts val="0"/>
              </a:spcBef>
              <a:spcAft>
                <a:spcPts val="600"/>
              </a:spcAft>
            </a:pPr>
            <a:r>
              <a:rPr lang="en-CA" sz="1600" spc="0">
                <a:solidFill>
                  <a:srgbClr val="02243C"/>
                </a:solidFill>
                <a:latin typeface="Montserrat" panose="00000500000000000000" pitchFamily="50" charset="0"/>
              </a:rPr>
              <a:t>VIP Penetration: </a:t>
            </a:r>
            <a:r>
              <a:rPr lang="en-CA" sz="2000" b="1" spc="0">
                <a:solidFill>
                  <a:srgbClr val="00B050"/>
                </a:solidFill>
                <a:latin typeface="Montserrat" panose="00000500000000000000" pitchFamily="50" charset="0"/>
              </a:rPr>
              <a:t>+13%</a:t>
            </a:r>
            <a:endParaRPr lang="en-CA" sz="2000" b="1" spc="0">
              <a:solidFill>
                <a:srgbClr val="02243C"/>
              </a:solidFill>
              <a:latin typeface="Montserrat" panose="00000500000000000000" pitchFamily="50" charset="0"/>
            </a:endParaRPr>
          </a:p>
          <a:p>
            <a:pPr marL="368300" lvl="3" indent="-285750">
              <a:lnSpc>
                <a:spcPct val="100000"/>
              </a:lnSpc>
              <a:spcBef>
                <a:spcPts val="0"/>
              </a:spcBef>
              <a:spcAft>
                <a:spcPts val="600"/>
              </a:spcAft>
            </a:pPr>
            <a:r>
              <a:rPr lang="en-CA" sz="1600" spc="0">
                <a:solidFill>
                  <a:srgbClr val="02243C"/>
                </a:solidFill>
                <a:latin typeface="Montserrat" panose="00000500000000000000" pitchFamily="50" charset="0"/>
              </a:rPr>
              <a:t>Higher avg. total deposits: </a:t>
            </a:r>
            <a:r>
              <a:rPr lang="en-CA" sz="2000" b="1" spc="0">
                <a:solidFill>
                  <a:srgbClr val="00B050"/>
                </a:solidFill>
                <a:latin typeface="Montserrat" panose="00000500000000000000" pitchFamily="50" charset="0"/>
              </a:rPr>
              <a:t>+58% </a:t>
            </a:r>
          </a:p>
          <a:p>
            <a:pPr marL="368300" lvl="3" indent="-285750">
              <a:lnSpc>
                <a:spcPct val="100000"/>
              </a:lnSpc>
              <a:spcBef>
                <a:spcPts val="0"/>
              </a:spcBef>
              <a:spcAft>
                <a:spcPts val="600"/>
              </a:spcAft>
            </a:pPr>
            <a:r>
              <a:rPr lang="en-CA" sz="1600" spc="0">
                <a:solidFill>
                  <a:srgbClr val="02243C"/>
                </a:solidFill>
                <a:latin typeface="Montserrat" panose="00000500000000000000" pitchFamily="50" charset="0"/>
              </a:rPr>
              <a:t>Higher avg. casino turnover: </a:t>
            </a:r>
            <a:r>
              <a:rPr lang="en-CA" sz="2000" b="1" spc="0">
                <a:solidFill>
                  <a:srgbClr val="00B050"/>
                </a:solidFill>
                <a:latin typeface="Montserrat" panose="00000500000000000000" pitchFamily="50" charset="0"/>
              </a:rPr>
              <a:t>+50%</a:t>
            </a:r>
          </a:p>
          <a:p>
            <a:pPr marL="368300" lvl="3" indent="-285750">
              <a:lnSpc>
                <a:spcPct val="100000"/>
              </a:lnSpc>
              <a:spcBef>
                <a:spcPts val="0"/>
              </a:spcBef>
              <a:spcAft>
                <a:spcPts val="600"/>
              </a:spcAft>
            </a:pPr>
            <a:r>
              <a:rPr lang="en-CA" sz="1600" spc="0">
                <a:solidFill>
                  <a:srgbClr val="02243C"/>
                </a:solidFill>
                <a:latin typeface="Montserrat" panose="00000500000000000000" pitchFamily="50" charset="0"/>
              </a:rPr>
              <a:t>Higher avg. sports turnover: </a:t>
            </a:r>
            <a:r>
              <a:rPr lang="en-CA" sz="2000" b="1" spc="0">
                <a:solidFill>
                  <a:srgbClr val="00B050"/>
                </a:solidFill>
                <a:latin typeface="Montserrat" panose="00000500000000000000" pitchFamily="50" charset="0"/>
              </a:rPr>
              <a:t>+138%</a:t>
            </a:r>
          </a:p>
          <a:p>
            <a:pPr>
              <a:lnSpc>
                <a:spcPct val="100000"/>
              </a:lnSpc>
              <a:spcBef>
                <a:spcPct val="0"/>
              </a:spcBef>
              <a:spcAft>
                <a:spcPts val="1800"/>
              </a:spcAft>
              <a:defRPr/>
            </a:pPr>
            <a:endParaRPr lang="en-US" sz="2400" spc="0">
              <a:solidFill>
                <a:srgbClr val="02243C"/>
              </a:solidFill>
              <a:latin typeface="Montserrat" panose="00000500000000000000" pitchFamily="50" charset="0"/>
            </a:endParaRPr>
          </a:p>
        </p:txBody>
      </p:sp>
      <p:pic>
        <p:nvPicPr>
          <p:cNvPr id="13" name="Picture 12" descr="A screenshot of a sports app&#10;&#10;Description automatically generated">
            <a:extLst>
              <a:ext uri="{FF2B5EF4-FFF2-40B4-BE49-F238E27FC236}">
                <a16:creationId xmlns:a16="http://schemas.microsoft.com/office/drawing/2014/main" id="{DED12653-01B2-757C-C96C-C4EFAB09CE78}"/>
              </a:ext>
            </a:extLst>
          </p:cNvPr>
          <p:cNvPicPr>
            <a:picLocks noChangeAspect="1"/>
          </p:cNvPicPr>
          <p:nvPr/>
        </p:nvPicPr>
        <p:blipFill>
          <a:blip r:embed="rId4"/>
          <a:stretch>
            <a:fillRect/>
          </a:stretch>
        </p:blipFill>
        <p:spPr>
          <a:xfrm>
            <a:off x="6251724" y="1580580"/>
            <a:ext cx="2983325" cy="4815603"/>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C5A4E41A-CB45-25C0-3A04-28A4A739CE51}"/>
              </a:ext>
            </a:extLst>
          </p:cNvPr>
          <p:cNvPicPr>
            <a:picLocks noChangeAspect="1"/>
          </p:cNvPicPr>
          <p:nvPr/>
        </p:nvPicPr>
        <p:blipFill>
          <a:blip r:embed="rId5"/>
          <a:stretch>
            <a:fillRect/>
          </a:stretch>
        </p:blipFill>
        <p:spPr>
          <a:xfrm>
            <a:off x="9101244" y="5505477"/>
            <a:ext cx="2873883" cy="775243"/>
          </a:xfrm>
          <a:prstGeom prst="rect">
            <a:avLst/>
          </a:prstGeom>
        </p:spPr>
      </p:pic>
      <p:pic>
        <p:nvPicPr>
          <p:cNvPr id="26" name="Picture 25" descr="A screenshot of a football game&#10;&#10;Description automatically generated">
            <a:extLst>
              <a:ext uri="{FF2B5EF4-FFF2-40B4-BE49-F238E27FC236}">
                <a16:creationId xmlns:a16="http://schemas.microsoft.com/office/drawing/2014/main" id="{8E58DAAD-4F0B-49CC-C88C-425629C7248B}"/>
              </a:ext>
            </a:extLst>
          </p:cNvPr>
          <p:cNvPicPr>
            <a:picLocks noChangeAspect="1"/>
          </p:cNvPicPr>
          <p:nvPr/>
        </p:nvPicPr>
        <p:blipFill>
          <a:blip r:embed="rId6"/>
          <a:stretch>
            <a:fillRect/>
          </a:stretch>
        </p:blipFill>
        <p:spPr>
          <a:xfrm>
            <a:off x="10140020" y="3283757"/>
            <a:ext cx="1844675" cy="2071214"/>
          </a:xfrm>
          <a:prstGeom prst="rect">
            <a:avLst/>
          </a:prstGeom>
        </p:spPr>
      </p:pic>
    </p:spTree>
    <p:extLst>
      <p:ext uri="{BB962C8B-B14F-4D97-AF65-F5344CB8AC3E}">
        <p14:creationId xmlns:p14="http://schemas.microsoft.com/office/powerpoint/2010/main" val="833779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A26C-AC61-BD27-346D-4BD73851B51E}"/>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C4F6252A-B4BB-3A20-084B-CA47695CFB04}"/>
              </a:ext>
            </a:extLst>
          </p:cNvPr>
          <p:cNvSpPr txBox="1"/>
          <p:nvPr/>
        </p:nvSpPr>
        <p:spPr>
          <a:xfrm>
            <a:off x="766434" y="2372078"/>
            <a:ext cx="7416801" cy="2113843"/>
          </a:xfrm>
          <a:prstGeom prst="rect">
            <a:avLst/>
          </a:prstGeom>
          <a:noFill/>
        </p:spPr>
        <p:txBody>
          <a:bodyPr vert="horz" wrap="square" lIns="36000" tIns="36000" rIns="90000" bIns="45720" rtlCol="0" anchor="ctr">
            <a:spAutoFit/>
          </a:bodyPr>
          <a:lstStyle>
            <a:lvl1pPr algn="l" defTabSz="914400" rtl="0" eaLnBrk="1" latinLnBrk="0" hangingPunct="1">
              <a:lnSpc>
                <a:spcPts val="4000"/>
              </a:lnSpc>
              <a:spcBef>
                <a:spcPct val="0"/>
              </a:spcBef>
              <a:buNone/>
              <a:defRPr sz="4800" b="1" i="0" kern="1200" cap="all" spc="-1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lang="en-US" sz="4400" cap="none" spc="0">
                <a:solidFill>
                  <a:sysClr val="window" lastClr="FFFFFF"/>
                </a:solidFill>
                <a:latin typeface="Montserrat" panose="00000500000000000000" pitchFamily="50" charset="0"/>
                <a:cs typeface="Arial" panose="020B0604020202020204" pitchFamily="34" charset="0"/>
              </a:rPr>
              <a:t>PRIORITIES FOR CONTINUED </a:t>
            </a:r>
          </a:p>
          <a:p>
            <a:pPr marL="0" marR="0" lvl="0" indent="0" algn="l" defTabSz="914400" rtl="0" eaLnBrk="1" fontAlgn="auto" latinLnBrk="0" hangingPunct="1">
              <a:lnSpc>
                <a:spcPct val="100000"/>
              </a:lnSpc>
              <a:spcBef>
                <a:spcPct val="0"/>
              </a:spcBef>
              <a:spcAft>
                <a:spcPct val="0"/>
              </a:spcAft>
              <a:buClrTx/>
              <a:buSzTx/>
              <a:buFontTx/>
              <a:buNone/>
              <a:defRPr/>
            </a:pPr>
            <a:r>
              <a:rPr lang="en-US" sz="4400" cap="none" spc="0">
                <a:solidFill>
                  <a:sysClr val="window" lastClr="FFFFFF"/>
                </a:solidFill>
                <a:latin typeface="Montserrat" panose="00000500000000000000" pitchFamily="50" charset="0"/>
                <a:cs typeface="Arial" panose="020B0604020202020204" pitchFamily="34" charset="0"/>
              </a:rPr>
              <a:t>GROWTH</a:t>
            </a:r>
          </a:p>
        </p:txBody>
      </p:sp>
      <p:pic>
        <p:nvPicPr>
          <p:cNvPr id="12" name="Picture 11">
            <a:extLst>
              <a:ext uri="{FF2B5EF4-FFF2-40B4-BE49-F238E27FC236}">
                <a16:creationId xmlns:a16="http://schemas.microsoft.com/office/drawing/2014/main" id="{B682A0F0-3420-7A3D-65AF-F1222CE9FCFC}"/>
              </a:ext>
            </a:extLst>
          </p:cNvPr>
          <p:cNvPicPr>
            <a:picLocks noChangeAspect="1"/>
          </p:cNvPicPr>
          <p:nvPr/>
        </p:nvPicPr>
        <p:blipFill rotWithShape="1">
          <a:blip r:embed="rId3"/>
          <a:srcRect b="4608"/>
          <a:stretch/>
        </p:blipFill>
        <p:spPr>
          <a:xfrm>
            <a:off x="6843082" y="788801"/>
            <a:ext cx="4427700" cy="5280398"/>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B8F6E4D4-7D8B-6A3D-B174-E283BE7AE6F9}"/>
              </a:ext>
            </a:extLst>
          </p:cNvPr>
          <p:cNvPicPr>
            <a:picLocks noChangeAspect="1"/>
          </p:cNvPicPr>
          <p:nvPr/>
        </p:nvPicPr>
        <p:blipFill>
          <a:blip r:embed="rId4"/>
          <a:stretch>
            <a:fillRect/>
          </a:stretch>
        </p:blipFill>
        <p:spPr>
          <a:xfrm>
            <a:off x="1593072" y="788801"/>
            <a:ext cx="2881763" cy="827852"/>
          </a:xfrm>
          <a:prstGeom prst="rect">
            <a:avLst/>
          </a:prstGeom>
        </p:spPr>
      </p:pic>
    </p:spTree>
    <p:extLst>
      <p:ext uri="{BB962C8B-B14F-4D97-AF65-F5344CB8AC3E}">
        <p14:creationId xmlns:p14="http://schemas.microsoft.com/office/powerpoint/2010/main" val="123750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BC918F-EDD2-4E9D-9685-B51E84FA5C99}"/>
              </a:ext>
            </a:extLst>
          </p:cNvPr>
          <p:cNvSpPr>
            <a:spLocks noGrp="1"/>
          </p:cNvSpPr>
          <p:nvPr>
            <p:ph type="title"/>
          </p:nvPr>
        </p:nvSpPr>
        <p:spPr/>
        <p:txBody>
          <a:bodyPr/>
          <a:lstStyle/>
          <a:p>
            <a:r>
              <a:rPr lang="en-US">
                <a:latin typeface="Montserrat" panose="00000500000000000000" pitchFamily="50" charset="0"/>
              </a:rPr>
              <a:t>DISCLAIMER</a:t>
            </a:r>
            <a:endParaRPr lang="en-CA">
              <a:latin typeface="Montserrat" panose="00000500000000000000" pitchFamily="50" charset="0"/>
            </a:endParaRPr>
          </a:p>
        </p:txBody>
      </p:sp>
      <p:sp>
        <p:nvSpPr>
          <p:cNvPr id="9" name="Text Placeholder 7">
            <a:extLst>
              <a:ext uri="{FF2B5EF4-FFF2-40B4-BE49-F238E27FC236}">
                <a16:creationId xmlns:a16="http://schemas.microsoft.com/office/drawing/2014/main" id="{F1D3FB75-AA6D-442B-ACC2-1018A7A5653B}"/>
              </a:ext>
            </a:extLst>
          </p:cNvPr>
          <p:cNvSpPr txBox="1"/>
          <p:nvPr/>
        </p:nvSpPr>
        <p:spPr>
          <a:xfrm>
            <a:off x="226832" y="960063"/>
            <a:ext cx="11738155" cy="5593905"/>
          </a:xfrm>
          <a:prstGeom prst="rect">
            <a:avLst/>
          </a:prstGeom>
        </p:spPr>
        <p:txBody>
          <a:bodyPr vert="horz" lIns="72000" tIns="0" rIns="72000" bIns="0" rtlCol="0" anchor="t">
            <a:no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baseline="0">
                <a:solidFill>
                  <a:schemeClr val="accent3"/>
                </a:solidFill>
                <a:latin typeface="+mj-lt"/>
                <a:ea typeface="+mn-ea"/>
                <a:cs typeface="+mn-cs"/>
              </a:defRPr>
            </a:lvl1pPr>
            <a:lvl2pPr marL="0" indent="0" algn="l" defTabSz="914400" rtl="0" eaLnBrk="1" latinLnBrk="0" hangingPunct="1">
              <a:lnSpc>
                <a:spcPct val="105000"/>
              </a:lnSpc>
              <a:spcBef>
                <a:spcPct val="0"/>
              </a:spcBef>
              <a:spcAft>
                <a:spcPts val="242"/>
              </a:spcAft>
              <a:buFont typeface="Arial" pitchFamily="34" charset="0"/>
              <a:buNone/>
              <a:defRPr sz="1600" kern="1200" baseline="0">
                <a:solidFill>
                  <a:schemeClr val="tx1"/>
                </a:solidFill>
                <a:latin typeface="+mj-lt"/>
                <a:ea typeface="+mn-ea"/>
                <a:cs typeface="+mn-cs"/>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mj-lt"/>
                <a:ea typeface="+mn-ea"/>
                <a:cs typeface="+mn-cs"/>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mj-lt"/>
                <a:ea typeface="+mn-ea"/>
                <a:cs typeface="+mn-cs"/>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mj-lt"/>
                <a:ea typeface="+mn-ea"/>
                <a:cs typeface="+mn-cs"/>
              </a:defRPr>
            </a:lvl5pPr>
            <a:lvl6pPr marL="714375" indent="-174625" algn="l" defTabSz="914400" rtl="0" eaLnBrk="1" latinLnBrk="0" hangingPunct="1">
              <a:lnSpc>
                <a:spcPct val="105000"/>
              </a:lnSpc>
              <a:spcBef>
                <a:spcPct val="0"/>
              </a:spcBef>
              <a:spcAft>
                <a:spcPts val="242"/>
              </a:spcAft>
              <a:buClr>
                <a:schemeClr val="accent3"/>
              </a:buClr>
              <a:buSzTx/>
              <a:buFont typeface="Symbol" pitchFamily="18" charset="2"/>
              <a:buChar char="-"/>
              <a:defRPr sz="1100" kern="1200">
                <a:solidFill>
                  <a:schemeClr val="tx1"/>
                </a:solidFill>
                <a:latin typeface="+mj-lt"/>
                <a:ea typeface="+mn-ea"/>
                <a:cs typeface="+mn-cs"/>
              </a:defRPr>
            </a:lvl6pPr>
            <a:lvl7pPr marL="898525" indent="-184150"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000" kern="1200" baseline="0">
                <a:solidFill>
                  <a:schemeClr val="tx1"/>
                </a:solidFill>
                <a:latin typeface="+mj-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00"/>
              </a:spcAft>
              <a:tabLst>
                <a:tab pos="1691640" algn="l"/>
              </a:tabLst>
            </a:pPr>
            <a:r>
              <a:rPr lang="en-CA" sz="600">
                <a:solidFill>
                  <a:schemeClr val="tx1"/>
                </a:solidFill>
                <a:effectLst/>
                <a:latin typeface="Montserrat"/>
                <a:ea typeface="Calibri"/>
                <a:cs typeface="Arial"/>
              </a:rPr>
              <a:t>Cautionary Statement</a:t>
            </a:r>
            <a:r>
              <a:rPr lang="en-CA" sz="600" b="1">
                <a:solidFill>
                  <a:schemeClr val="tx1"/>
                </a:solidFill>
                <a:effectLst/>
                <a:latin typeface="Montserrat"/>
                <a:ea typeface="Calibri"/>
                <a:cs typeface="Arial"/>
              </a:rPr>
              <a:t>	</a:t>
            </a:r>
            <a:endParaRPr lang="en-CA" sz="600">
              <a:solidFill>
                <a:schemeClr val="tx1"/>
              </a:solidFill>
              <a:effectLst/>
              <a:latin typeface="Montserrat"/>
              <a:ea typeface="Calibri"/>
              <a:cs typeface="Arial"/>
            </a:endParaRPr>
          </a:p>
          <a:p>
            <a:pPr algn="just"/>
            <a:r>
              <a:rPr lang="en-CA" sz="600" b="0">
                <a:solidFill>
                  <a:schemeClr val="tx1">
                    <a:lumMod val="75000"/>
                    <a:lumOff val="25000"/>
                  </a:schemeClr>
                </a:solidFill>
                <a:effectLst/>
                <a:latin typeface="Montserrat"/>
                <a:ea typeface="+mj-lt"/>
                <a:cs typeface="+mj-lt"/>
              </a:rPr>
              <a:t>The information contained in this presentation has been prepared by NorthStar Gaming Holdings Inc. (“NorthStar” or the “Company”) and contains confidential information pertaining to the business and operations of the Company. The information contained in this presentation: (a) is provided as at the date of this presentation, is subject to change without notice, and is based on publicly available information, internally developed data as well as third party information from other sources; (b) does not purport to contain all the information that may be necessary or desirable to fully and accurately evaluate an investment in the Company; (c) is not to be considered as a recommendation by the Company that any person make an investment in the Company; and (d) is for information purposes only. The information contained herein has been prepared for the purpose of providing interested parties with general information to assist them in their evaluation of the Company and this presentation should not be used for any other purpose. Where any opinion or belief is expressed in this presentation, it is based on certain assumptions and limitations and is an expression of present opinion or belief only. The third party information contained herein has not been independently verified. While the Company may not have verified the third party information, it believes that it obtained the information from reliable sources and has no reason to believe it is not accurate in all material respects. No warranties or representations can be made as to the origin, validity, accuracy, completeness, currency or reliability of such information. The Company disclaims and excludes all liability (to the extent permitted by law) for losses, claims, damages, demands, costs and expenses of whatever nature arising in any way out of or in connection with the information in this presentation, its accuracy, completeness or by reason of reliance by any person on any of it. This presentation may not be reproduced, in whole or in part, in any form or forwarded or further distributed to any other person. Any forwarding, distribution or reproduction of this document in whole or in part is unauthorized.</a:t>
            </a:r>
            <a:endParaRPr lang="en-CA" sz="1200">
              <a:solidFill>
                <a:schemeClr val="tx1">
                  <a:lumMod val="75000"/>
                  <a:lumOff val="25000"/>
                </a:schemeClr>
              </a:solidFill>
              <a:latin typeface="Montserrat"/>
              <a:ea typeface="+mj-lt"/>
              <a:cs typeface="+mj-lt"/>
            </a:endParaRPr>
          </a:p>
          <a:p>
            <a:r>
              <a:rPr lang="en-CA" sz="600">
                <a:solidFill>
                  <a:schemeClr val="tx1">
                    <a:lumMod val="75000"/>
                    <a:lumOff val="25000"/>
                  </a:schemeClr>
                </a:solidFill>
                <a:latin typeface="Montserrat"/>
                <a:ea typeface="+mj-lt"/>
                <a:cs typeface="+mj-lt"/>
              </a:rPr>
              <a:t>Cautionary Note Regarding </a:t>
            </a:r>
            <a:r>
              <a:rPr lang="en-CA" sz="600">
                <a:solidFill>
                  <a:schemeClr val="tx1">
                    <a:lumMod val="75000"/>
                    <a:lumOff val="25000"/>
                  </a:schemeClr>
                </a:solidFill>
                <a:effectLst/>
                <a:latin typeface="Montserrat"/>
                <a:ea typeface="+mj-lt"/>
                <a:cs typeface="+mj-lt"/>
              </a:rPr>
              <a:t>Forward-Looking Information</a:t>
            </a:r>
            <a:r>
              <a:rPr lang="en-CA" sz="600">
                <a:solidFill>
                  <a:schemeClr val="tx1">
                    <a:lumMod val="75000"/>
                    <a:lumOff val="25000"/>
                  </a:schemeClr>
                </a:solidFill>
                <a:latin typeface="Montserrat"/>
                <a:ea typeface="+mj-lt"/>
                <a:cs typeface="+mj-lt"/>
              </a:rPr>
              <a:t> and Statements</a:t>
            </a:r>
            <a:endParaRPr lang="en-CA" sz="1200">
              <a:solidFill>
                <a:schemeClr val="tx1">
                  <a:lumMod val="75000"/>
                  <a:lumOff val="25000"/>
                </a:schemeClr>
              </a:solidFill>
              <a:latin typeface="Montserrat"/>
            </a:endParaRPr>
          </a:p>
          <a:p>
            <a:pPr algn="just"/>
            <a:r>
              <a:rPr lang="en-CA" sz="600" b="0">
                <a:solidFill>
                  <a:schemeClr val="tx1">
                    <a:lumMod val="75000"/>
                    <a:lumOff val="25000"/>
                  </a:schemeClr>
                </a:solidFill>
                <a:latin typeface="Montserrat"/>
                <a:ea typeface="+mj-lt"/>
                <a:cs typeface="+mj-lt"/>
              </a:rPr>
              <a:t>This written and accompanying oral presentation contains "forward-looking information" within the meaning of applicable securities laws in Canada (“forward-looking statements”), which are provided for the purpose of presenting information about management’s current expectations and plans. Readers are cautioned that such statements may not be appropriate for other purposes. All statements in this presentation, other than statements of historical facts, with respect to the Company's objectives and goals, as well as statements with respect to its beliefs, plans, objectives, expectations, anticipations, estimates, and intentions, are forward-looking statements. Specific forward-looking statements in this presentation include, but are not limited to: expectations regarding certain of the Company's future results, including, among other things, revenue, expenses, revenue growth, capital expenditures, and operations; the total addressable market in Ontario and Canada (via the Company’s relationship with the Abenaki Council of </a:t>
            </a:r>
            <a:r>
              <a:rPr lang="en-CA" sz="600" b="0" err="1">
                <a:solidFill>
                  <a:schemeClr val="tx1">
                    <a:lumMod val="75000"/>
                    <a:lumOff val="25000"/>
                  </a:schemeClr>
                </a:solidFill>
                <a:latin typeface="Montserrat"/>
                <a:ea typeface="+mj-lt"/>
                <a:cs typeface="+mj-lt"/>
              </a:rPr>
              <a:t>Wolinak</a:t>
            </a:r>
            <a:r>
              <a:rPr lang="en-CA" sz="600" b="0">
                <a:solidFill>
                  <a:schemeClr val="tx1">
                    <a:lumMod val="75000"/>
                    <a:lumOff val="25000"/>
                  </a:schemeClr>
                </a:solidFill>
                <a:latin typeface="Montserrat"/>
                <a:ea typeface="+mj-lt"/>
                <a:cs typeface="+mj-lt"/>
              </a:rPr>
              <a:t>); expectations regarding the regulatory control and expansion of sports betting and online gaming in Canada and elsewhere and the related timing thereof and the Company’s intention and ability to participate in such markets; the impact of competition on the Company, including with respect to client acquisition costs and payback rates / ratios; the intentions of the Company with respect to future acquisitions; the Company entering into new markets; the development and function of the Company’s products and services, and the Company’s ability to market successfully to customers. Often, but not always, forward-looking statements can be identified by the use of words such as "plans", "expects", "is expected", "budget", "scheduled", "estimates", "continues", "forecasts", "projects", "predicts", "intends", "anticipates" or "believes", or variations of, or the negatives of, such words and phrases, or state that certain actions, events or results "may", "could", "would", "should", "might" or "will" be taken, occur or be achieved. This information is based on management’s opinions, estimates and assumptions that, while considered by NorthStar to be appropriate and reasonable, as of the date of this presentation, are subject to known and unknown risks, uncertainties, assumptions and other factors that may cause the actual results, levels of activity, performance, or achievements to be materially different from those expressed or implied by such forward-looking statements.</a:t>
            </a:r>
            <a:endParaRPr lang="en-CA" sz="1200">
              <a:solidFill>
                <a:schemeClr val="tx1">
                  <a:lumMod val="75000"/>
                  <a:lumOff val="25000"/>
                </a:schemeClr>
              </a:solidFill>
              <a:latin typeface="Montserrat"/>
              <a:ea typeface="+mj-lt"/>
              <a:cs typeface="+mj-lt"/>
            </a:endParaRPr>
          </a:p>
          <a:p>
            <a:pPr algn="just"/>
            <a:r>
              <a:rPr lang="en-CA" sz="600" b="0">
                <a:solidFill>
                  <a:schemeClr val="tx1">
                    <a:lumMod val="75000"/>
                    <a:lumOff val="25000"/>
                  </a:schemeClr>
                </a:solidFill>
                <a:latin typeface="Montserrat"/>
                <a:ea typeface="+mj-lt"/>
                <a:cs typeface="+mj-lt"/>
              </a:rPr>
              <a:t>The Company believes the expectations reflected in the forward-looking statements contained herein are reasonable but no assurance can be given that these expectations will prove to be correct and such forward-looking statements included herein should not be unduly relied upon. Information contained in forward-looking statements in this presentation is provided as of the date of this presentation and the Company disclaims any obligation to update any forward-looking statements, whether as a result of new information or future events or results, except to the extent required by applicable securities laws.</a:t>
            </a:r>
            <a:endParaRPr lang="en-CA" sz="1200">
              <a:solidFill>
                <a:schemeClr val="tx1">
                  <a:lumMod val="75000"/>
                  <a:lumOff val="25000"/>
                </a:schemeClr>
              </a:solidFill>
              <a:latin typeface="Montserrat"/>
              <a:ea typeface="+mj-lt"/>
              <a:cs typeface="+mj-lt"/>
            </a:endParaRPr>
          </a:p>
          <a:p>
            <a:pPr algn="just"/>
            <a:r>
              <a:rPr lang="en-CA" sz="600" b="0">
                <a:solidFill>
                  <a:schemeClr val="tx1">
                    <a:lumMod val="75000"/>
                    <a:lumOff val="25000"/>
                  </a:schemeClr>
                </a:solidFill>
                <a:latin typeface="Montserrat"/>
                <a:ea typeface="+mj-lt"/>
                <a:cs typeface="+mj-lt"/>
              </a:rPr>
              <a:t>Forward-looking statements contained in this presentation are based on certain assumptions and analyses made by the Company in light of its experience and perception of historical trends, current conditions and expected future developments and other factors it believes are appropriate and are subject to risks and uncertainties, including, but not limited to, risks and uncertainties concerning and related to the regulatory environment in Canada and abroad, and those factors referred to in the Company’s continuous disclosure filings with the securities regulatory authorities in Canada, including those factors discussed in greater detail under the “Risk Factors” section of the Company’s most recent annual information form, which is available under NorthStar’s profile on SEDAR+ at </a:t>
            </a:r>
            <a:r>
              <a:rPr lang="en-CA" sz="600" b="0">
                <a:solidFill>
                  <a:schemeClr val="tx1">
                    <a:lumMod val="75000"/>
                    <a:lumOff val="25000"/>
                  </a:schemeClr>
                </a:solidFill>
                <a:latin typeface="Montserrat"/>
                <a:ea typeface="+mj-lt"/>
                <a:cs typeface="+mj-lt"/>
                <a:hlinkClick r:id="rId2">
                  <a:extLst>
                    <a:ext uri="{A12FA001-AC4F-418D-AE19-62706E023703}">
                      <ahyp:hlinkClr xmlns:ahyp="http://schemas.microsoft.com/office/drawing/2018/hyperlinkcolor" val="tx"/>
                    </a:ext>
                  </a:extLst>
                </a:hlinkClick>
              </a:rPr>
              <a:t>www.sedarplus.ca</a:t>
            </a:r>
            <a:r>
              <a:rPr lang="en-CA" sz="600" b="0">
                <a:solidFill>
                  <a:schemeClr val="tx1">
                    <a:lumMod val="75000"/>
                    <a:lumOff val="25000"/>
                  </a:schemeClr>
                </a:solidFill>
                <a:latin typeface="Montserrat"/>
                <a:ea typeface="+mj-lt"/>
                <a:cs typeface="+mj-lt"/>
              </a:rPr>
              <a:t> and on the Company’s website. Many of these risks are beyond the Company’s control.</a:t>
            </a:r>
            <a:endParaRPr lang="en-CA" sz="1200">
              <a:solidFill>
                <a:schemeClr val="tx1">
                  <a:lumMod val="75000"/>
                  <a:lumOff val="25000"/>
                </a:schemeClr>
              </a:solidFill>
              <a:latin typeface="Montserrat"/>
              <a:ea typeface="+mj-lt"/>
              <a:cs typeface="+mj-lt"/>
            </a:endParaRPr>
          </a:p>
          <a:p>
            <a:pPr algn="just"/>
            <a:r>
              <a:rPr lang="en-CA" sz="600" b="0">
                <a:solidFill>
                  <a:schemeClr val="tx1">
                    <a:lumMod val="75000"/>
                    <a:lumOff val="25000"/>
                  </a:schemeClr>
                </a:solidFill>
                <a:latin typeface="Montserrat"/>
                <a:ea typeface="+mj-lt"/>
                <a:cs typeface="+mj-lt"/>
              </a:rPr>
              <a:t>The forward-looking statements contained herein, including such statements with regards to estimates of revenue, Total Wagers and Gross Gaming Revenue, are based upon certain assumptions that management believes are reasonable based on the information currently available to management. Such assumptions include, but are not limited to, assumptions regarding: (a) the demand for our products and services and fluctuations in future revenues; (b) sufficiency of current working capital to support future operating and working capital requirements; (c) equity and debt markets continuing to provide access to capital on acceptable terms; (d) general economic trends and conditions; (e) the expected actions of third parties; (f) the Company’s future growth prospects and business opportunities; (g) regulatory control and expansion of sports betting and online gaming in Canada and elsewhere and the Company’s intention and ability to participate in such markets; (h) expectations with respect to the renewal and/or extension of the Company’s permits, licenses and registrations; (</a:t>
            </a:r>
            <a:r>
              <a:rPr lang="en-CA" sz="600" b="0" err="1">
                <a:solidFill>
                  <a:schemeClr val="tx1">
                    <a:lumMod val="75000"/>
                    <a:lumOff val="25000"/>
                  </a:schemeClr>
                </a:solidFill>
                <a:latin typeface="Montserrat"/>
                <a:ea typeface="+mj-lt"/>
                <a:cs typeface="+mj-lt"/>
              </a:rPr>
              <a:t>i</a:t>
            </a:r>
            <a:r>
              <a:rPr lang="en-CA" sz="600" b="0">
                <a:solidFill>
                  <a:schemeClr val="tx1">
                    <a:lumMod val="75000"/>
                    <a:lumOff val="25000"/>
                  </a:schemeClr>
                </a:solidFill>
                <a:latin typeface="Montserrat"/>
                <a:ea typeface="+mj-lt"/>
                <a:cs typeface="+mj-lt"/>
              </a:rPr>
              <a:t>) capital cost of the Company’s expansion; (j) the competitive conditions in the industry in which the Company operates; (k) the applicable laws, regulations and any amendments thereof; (l) the grant and impact of any license, permit or registration for sports betting and online gaming or any amendments thereof; (m) the Company’s ability to comply with applicable governmental regulations and standards; (n) the Company’s success in implementing its strategies and achieving its business objectives; (o) the number of markets to be entered by the Company; (p) policies of enforcement; and (q) general business and economic conditions.</a:t>
            </a:r>
            <a:endParaRPr lang="en-CA" sz="1200">
              <a:solidFill>
                <a:schemeClr val="tx1">
                  <a:lumMod val="75000"/>
                  <a:lumOff val="25000"/>
                </a:schemeClr>
              </a:solidFill>
              <a:latin typeface="Montserrat"/>
              <a:ea typeface="+mj-lt"/>
              <a:cs typeface="+mj-lt"/>
            </a:endParaRPr>
          </a:p>
          <a:p>
            <a:pPr algn="just"/>
            <a:r>
              <a:rPr lang="en-CA" sz="600" b="0">
                <a:solidFill>
                  <a:schemeClr val="tx1">
                    <a:lumMod val="75000"/>
                    <a:lumOff val="25000"/>
                  </a:schemeClr>
                </a:solidFill>
                <a:latin typeface="Montserrat"/>
                <a:ea typeface="+mj-lt"/>
                <a:cs typeface="+mj-lt"/>
              </a:rPr>
              <a:t>If any of these risks or uncertainties materialize, or if the opinions, estimates or assumptions underlying the forward-looking statements prove incorrect, actual results or future events might vary materially from those anticipated in the forward-looking statements. Although the Company has attempted to identify important risk factors that could cause actual results to differ materially from those contained in the forward-looking statements, there may be other risk factors not presently known to the Company or that the Company presently believes are not material that could also cause actual results or future events to differ materially from those expressed in such forward-looking statements. There can be no assurance that such information will prove to be accurate, as actual results and future events could differ materially from those anticipated in such information. No forward-looking statement is a guarantee of future results. Accordingly, you should not place undue reliance on forward-looking statements, which speak only as of the date made. The forward-looking statements contained in this presentation represent NorthStar’s expectations as of the date specified herein, and are subject to change after such date. However, the Company disclaims any intention or obligation or undertaking to update or revise any forward-looking statement whether as a result of new information, future events or otherwise, except as required under applicable securities laws.</a:t>
            </a:r>
            <a:endParaRPr lang="en-CA" sz="1200">
              <a:solidFill>
                <a:schemeClr val="tx1">
                  <a:lumMod val="75000"/>
                  <a:lumOff val="25000"/>
                </a:schemeClr>
              </a:solidFill>
              <a:latin typeface="Montserrat"/>
              <a:ea typeface="+mj-lt"/>
              <a:cs typeface="+mj-lt"/>
            </a:endParaRPr>
          </a:p>
          <a:p>
            <a:pPr algn="just"/>
            <a:endParaRPr lang="en-CA" sz="1200">
              <a:latin typeface="Montserrat"/>
            </a:endParaRPr>
          </a:p>
          <a:p>
            <a:pPr algn="just"/>
            <a:r>
              <a:rPr lang="en-CA" sz="600" b="0">
                <a:solidFill>
                  <a:schemeClr val="tx1">
                    <a:lumMod val="75000"/>
                    <a:lumOff val="25000"/>
                  </a:schemeClr>
                </a:solidFill>
                <a:latin typeface="Montserrat"/>
                <a:ea typeface="+mj-lt"/>
                <a:cs typeface="+mj-lt"/>
              </a:rPr>
              <a:t>All of the forward-looking statements contained in this presentation are expressly qualified by the foregoing cautionary statements.</a:t>
            </a:r>
            <a:endParaRPr lang="en-CA" sz="1200">
              <a:solidFill>
                <a:schemeClr val="tx1">
                  <a:lumMod val="75000"/>
                  <a:lumOff val="25000"/>
                </a:schemeClr>
              </a:solidFill>
              <a:latin typeface="Montserrat"/>
            </a:endParaRPr>
          </a:p>
          <a:p>
            <a:pPr algn="just">
              <a:spcBef>
                <a:spcPts val="100"/>
              </a:spcBef>
            </a:pPr>
            <a:endParaRPr lang="en-US" sz="600" b="0">
              <a:solidFill>
                <a:schemeClr val="tx1"/>
              </a:solidFill>
              <a:effectLst/>
              <a:latin typeface="Montserrat" panose="00000500000000000000" pitchFamily="50" charset="0"/>
              <a:ea typeface="Times New Roman" panose="02020603050405020304" pitchFamily="18" charset="0"/>
              <a:cs typeface="Arial" panose="020B0604020202020204" pitchFamily="34" charset="0"/>
            </a:endParaRPr>
          </a:p>
          <a:p>
            <a:pPr algn="just">
              <a:spcBef>
                <a:spcPts val="100"/>
              </a:spcBef>
            </a:pPr>
            <a:endParaRPr lang="en-CA" sz="600" b="0">
              <a:solidFill>
                <a:schemeClr val="tx1"/>
              </a:solidFill>
              <a:effectLst/>
              <a:latin typeface="Montserrat" panose="00000500000000000000" pitchFamily="50"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0944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B68BF5-8883-E26D-C5EC-507A721B538E}"/>
              </a:ext>
            </a:extLst>
          </p:cNvPr>
          <p:cNvSpPr>
            <a:spLocks noGrp="1"/>
          </p:cNvSpPr>
          <p:nvPr>
            <p:ph type="title"/>
          </p:nvPr>
        </p:nvSpPr>
        <p:spPr/>
        <p:txBody>
          <a:bodyPr/>
          <a:lstStyle/>
          <a:p>
            <a:r>
              <a:rPr lang="en-CA">
                <a:latin typeface="Montserrat" panose="00000500000000000000" pitchFamily="50" charset="0"/>
              </a:rPr>
              <a:t>KEY AREAS OF FOCUS IN 2025-2026</a:t>
            </a:r>
            <a:endParaRPr lang="en-CA"/>
          </a:p>
        </p:txBody>
      </p:sp>
      <p:cxnSp>
        <p:nvCxnSpPr>
          <p:cNvPr id="4" name="Straight Connector 3">
            <a:extLst>
              <a:ext uri="{FF2B5EF4-FFF2-40B4-BE49-F238E27FC236}">
                <a16:creationId xmlns:a16="http://schemas.microsoft.com/office/drawing/2014/main" id="{4CF1874B-6155-E9D3-F7D3-1A70DF05FFD7}"/>
              </a:ext>
            </a:extLst>
          </p:cNvPr>
          <p:cNvCxnSpPr>
            <a:cxnSpLocks/>
            <a:stCxn id="9" idx="12"/>
          </p:cNvCxnSpPr>
          <p:nvPr/>
        </p:nvCxnSpPr>
        <p:spPr>
          <a:xfrm flipV="1">
            <a:off x="4029468" y="2811101"/>
            <a:ext cx="1038717" cy="3990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71E4992-DAB0-2D00-A4BF-10A70F6689E8}"/>
              </a:ext>
            </a:extLst>
          </p:cNvPr>
          <p:cNvCxnSpPr>
            <a:cxnSpLocks/>
            <a:stCxn id="12" idx="52"/>
          </p:cNvCxnSpPr>
          <p:nvPr/>
        </p:nvCxnSpPr>
        <p:spPr>
          <a:xfrm flipH="1" flipV="1">
            <a:off x="6649628" y="2802525"/>
            <a:ext cx="1113418" cy="431537"/>
          </a:xfrm>
          <a:prstGeom prst="line">
            <a:avLst/>
          </a:prstGeom>
          <a:ln w="28575">
            <a:solidFill>
              <a:srgbClr val="1479C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EE04D64-FF43-1CE9-EF60-40A5F604E538}"/>
              </a:ext>
            </a:extLst>
          </p:cNvPr>
          <p:cNvCxnSpPr>
            <a:cxnSpLocks/>
            <a:stCxn id="10" idx="4"/>
          </p:cNvCxnSpPr>
          <p:nvPr/>
        </p:nvCxnSpPr>
        <p:spPr>
          <a:xfrm flipV="1">
            <a:off x="5120640" y="3280876"/>
            <a:ext cx="502876" cy="93620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1537B2-651A-B7D8-FD02-3DC8968C2AF5}"/>
              </a:ext>
            </a:extLst>
          </p:cNvPr>
          <p:cNvCxnSpPr>
            <a:cxnSpLocks/>
          </p:cNvCxnSpPr>
          <p:nvPr/>
        </p:nvCxnSpPr>
        <p:spPr>
          <a:xfrm flipH="1" flipV="1">
            <a:off x="6219375" y="3436720"/>
            <a:ext cx="744489" cy="143427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Freeform 6">
            <a:extLst>
              <a:ext uri="{FF2B5EF4-FFF2-40B4-BE49-F238E27FC236}">
                <a16:creationId xmlns:a16="http://schemas.microsoft.com/office/drawing/2014/main" id="{F9030B1C-BDD2-5B00-CBA5-C5AF5563A3DE}"/>
              </a:ext>
            </a:extLst>
          </p:cNvPr>
          <p:cNvSpPr>
            <a:spLocks noChangeAspect="1"/>
          </p:cNvSpPr>
          <p:nvPr/>
        </p:nvSpPr>
        <p:spPr>
          <a:xfrm>
            <a:off x="4886370" y="1501604"/>
            <a:ext cx="2011680" cy="2011680"/>
          </a:xfrm>
          <a:custGeom>
            <a:avLst/>
            <a:gdLst>
              <a:gd name="connsiteX0" fmla="*/ 1399542 w 2799083"/>
              <a:gd name="connsiteY0" fmla="*/ 0 h 2799083"/>
              <a:gd name="connsiteX1" fmla="*/ 1536725 w 2799083"/>
              <a:gd name="connsiteY1" fmla="*/ 6746 h 2799083"/>
              <a:gd name="connsiteX2" fmla="*/ 1672578 w 2799083"/>
              <a:gd name="connsiteY2" fmla="*/ 26885 h 2799083"/>
              <a:gd name="connsiteX3" fmla="*/ 1805800 w 2799083"/>
              <a:gd name="connsiteY3" fmla="*/ 60264 h 2799083"/>
              <a:gd name="connsiteX4" fmla="*/ 1935118 w 2799083"/>
              <a:gd name="connsiteY4" fmla="*/ 106533 h 2799083"/>
              <a:gd name="connsiteX5" fmla="*/ 2059285 w 2799083"/>
              <a:gd name="connsiteY5" fmla="*/ 165258 h 2799083"/>
              <a:gd name="connsiteX6" fmla="*/ 2177085 w 2799083"/>
              <a:gd name="connsiteY6" fmla="*/ 235865 h 2799083"/>
              <a:gd name="connsiteX7" fmla="*/ 2287397 w 2799083"/>
              <a:gd name="connsiteY7" fmla="*/ 317682 h 2799083"/>
              <a:gd name="connsiteX8" fmla="*/ 2389167 w 2799083"/>
              <a:gd name="connsiteY8" fmla="*/ 409916 h 2799083"/>
              <a:gd name="connsiteX9" fmla="*/ 2481401 w 2799083"/>
              <a:gd name="connsiteY9" fmla="*/ 511686 h 2799083"/>
              <a:gd name="connsiteX10" fmla="*/ 2563218 w 2799083"/>
              <a:gd name="connsiteY10" fmla="*/ 621998 h 2799083"/>
              <a:gd name="connsiteX11" fmla="*/ 2633825 w 2799083"/>
              <a:gd name="connsiteY11" fmla="*/ 739798 h 2799083"/>
              <a:gd name="connsiteX12" fmla="*/ 2692550 w 2799083"/>
              <a:gd name="connsiteY12" fmla="*/ 863965 h 2799083"/>
              <a:gd name="connsiteX13" fmla="*/ 2738819 w 2799083"/>
              <a:gd name="connsiteY13" fmla="*/ 993283 h 2799083"/>
              <a:gd name="connsiteX14" fmla="*/ 2772198 w 2799083"/>
              <a:gd name="connsiteY14" fmla="*/ 1126505 h 2799083"/>
              <a:gd name="connsiteX15" fmla="*/ 2792337 w 2799083"/>
              <a:gd name="connsiteY15" fmla="*/ 1262358 h 2799083"/>
              <a:gd name="connsiteX16" fmla="*/ 2799083 w 2799083"/>
              <a:gd name="connsiteY16" fmla="*/ 1399542 h 2799083"/>
              <a:gd name="connsiteX17" fmla="*/ 2792337 w 2799083"/>
              <a:gd name="connsiteY17" fmla="*/ 1536725 h 2799083"/>
              <a:gd name="connsiteX18" fmla="*/ 2772198 w 2799083"/>
              <a:gd name="connsiteY18" fmla="*/ 1672578 h 2799083"/>
              <a:gd name="connsiteX19" fmla="*/ 2738819 w 2799083"/>
              <a:gd name="connsiteY19" fmla="*/ 1805800 h 2799083"/>
              <a:gd name="connsiteX20" fmla="*/ 2692550 w 2799083"/>
              <a:gd name="connsiteY20" fmla="*/ 1935118 h 2799083"/>
              <a:gd name="connsiteX21" fmla="*/ 2633825 w 2799083"/>
              <a:gd name="connsiteY21" fmla="*/ 2059285 h 2799083"/>
              <a:gd name="connsiteX22" fmla="*/ 2563218 w 2799083"/>
              <a:gd name="connsiteY22" fmla="*/ 2177085 h 2799083"/>
              <a:gd name="connsiteX23" fmla="*/ 2481401 w 2799083"/>
              <a:gd name="connsiteY23" fmla="*/ 2287397 h 2799083"/>
              <a:gd name="connsiteX24" fmla="*/ 2389167 w 2799083"/>
              <a:gd name="connsiteY24" fmla="*/ 2389167 h 2799083"/>
              <a:gd name="connsiteX25" fmla="*/ 2287397 w 2799083"/>
              <a:gd name="connsiteY25" fmla="*/ 2481401 h 2799083"/>
              <a:gd name="connsiteX26" fmla="*/ 2177085 w 2799083"/>
              <a:gd name="connsiteY26" fmla="*/ 2563218 h 2799083"/>
              <a:gd name="connsiteX27" fmla="*/ 2059285 w 2799083"/>
              <a:gd name="connsiteY27" fmla="*/ 2633825 h 2799083"/>
              <a:gd name="connsiteX28" fmla="*/ 1935118 w 2799083"/>
              <a:gd name="connsiteY28" fmla="*/ 2692550 h 2799083"/>
              <a:gd name="connsiteX29" fmla="*/ 1805800 w 2799083"/>
              <a:gd name="connsiteY29" fmla="*/ 2738819 h 2799083"/>
              <a:gd name="connsiteX30" fmla="*/ 1672578 w 2799083"/>
              <a:gd name="connsiteY30" fmla="*/ 2772198 h 2799083"/>
              <a:gd name="connsiteX31" fmla="*/ 1536725 w 2799083"/>
              <a:gd name="connsiteY31" fmla="*/ 2792337 h 2799083"/>
              <a:gd name="connsiteX32" fmla="*/ 1399542 w 2799083"/>
              <a:gd name="connsiteY32" fmla="*/ 2799083 h 2799083"/>
              <a:gd name="connsiteX33" fmla="*/ 1262358 w 2799083"/>
              <a:gd name="connsiteY33" fmla="*/ 2792337 h 2799083"/>
              <a:gd name="connsiteX34" fmla="*/ 1126505 w 2799083"/>
              <a:gd name="connsiteY34" fmla="*/ 2772198 h 2799083"/>
              <a:gd name="connsiteX35" fmla="*/ 993283 w 2799083"/>
              <a:gd name="connsiteY35" fmla="*/ 2738819 h 2799083"/>
              <a:gd name="connsiteX36" fmla="*/ 863965 w 2799083"/>
              <a:gd name="connsiteY36" fmla="*/ 2692550 h 2799083"/>
              <a:gd name="connsiteX37" fmla="*/ 739798 w 2799083"/>
              <a:gd name="connsiteY37" fmla="*/ 2633825 h 2799083"/>
              <a:gd name="connsiteX38" fmla="*/ 621998 w 2799083"/>
              <a:gd name="connsiteY38" fmla="*/ 2563218 h 2799083"/>
              <a:gd name="connsiteX39" fmla="*/ 511686 w 2799083"/>
              <a:gd name="connsiteY39" fmla="*/ 2481401 h 2799083"/>
              <a:gd name="connsiteX40" fmla="*/ 409916 w 2799083"/>
              <a:gd name="connsiteY40" fmla="*/ 2389167 h 2799083"/>
              <a:gd name="connsiteX41" fmla="*/ 317682 w 2799083"/>
              <a:gd name="connsiteY41" fmla="*/ 2287397 h 2799083"/>
              <a:gd name="connsiteX42" fmla="*/ 235865 w 2799083"/>
              <a:gd name="connsiteY42" fmla="*/ 2177085 h 2799083"/>
              <a:gd name="connsiteX43" fmla="*/ 165258 w 2799083"/>
              <a:gd name="connsiteY43" fmla="*/ 2059285 h 2799083"/>
              <a:gd name="connsiteX44" fmla="*/ 106533 w 2799083"/>
              <a:gd name="connsiteY44" fmla="*/ 1935118 h 2799083"/>
              <a:gd name="connsiteX45" fmla="*/ 60264 w 2799083"/>
              <a:gd name="connsiteY45" fmla="*/ 1805800 h 2799083"/>
              <a:gd name="connsiteX46" fmla="*/ 26885 w 2799083"/>
              <a:gd name="connsiteY46" fmla="*/ 1672578 h 2799083"/>
              <a:gd name="connsiteX47" fmla="*/ 6746 w 2799083"/>
              <a:gd name="connsiteY47" fmla="*/ 1536725 h 2799083"/>
              <a:gd name="connsiteX48" fmla="*/ 0 w 2799083"/>
              <a:gd name="connsiteY48" fmla="*/ 1399542 h 2799083"/>
              <a:gd name="connsiteX49" fmla="*/ 6746 w 2799083"/>
              <a:gd name="connsiteY49" fmla="*/ 1262358 h 2799083"/>
              <a:gd name="connsiteX50" fmla="*/ 26885 w 2799083"/>
              <a:gd name="connsiteY50" fmla="*/ 1126505 h 2799083"/>
              <a:gd name="connsiteX51" fmla="*/ 60264 w 2799083"/>
              <a:gd name="connsiteY51" fmla="*/ 993283 h 2799083"/>
              <a:gd name="connsiteX52" fmla="*/ 106533 w 2799083"/>
              <a:gd name="connsiteY52" fmla="*/ 863965 h 2799083"/>
              <a:gd name="connsiteX53" fmla="*/ 165258 w 2799083"/>
              <a:gd name="connsiteY53" fmla="*/ 739798 h 2799083"/>
              <a:gd name="connsiteX54" fmla="*/ 235865 w 2799083"/>
              <a:gd name="connsiteY54" fmla="*/ 621998 h 2799083"/>
              <a:gd name="connsiteX55" fmla="*/ 317682 w 2799083"/>
              <a:gd name="connsiteY55" fmla="*/ 511686 h 2799083"/>
              <a:gd name="connsiteX56" fmla="*/ 409916 w 2799083"/>
              <a:gd name="connsiteY56" fmla="*/ 409916 h 2799083"/>
              <a:gd name="connsiteX57" fmla="*/ 511686 w 2799083"/>
              <a:gd name="connsiteY57" fmla="*/ 317682 h 2799083"/>
              <a:gd name="connsiteX58" fmla="*/ 621998 w 2799083"/>
              <a:gd name="connsiteY58" fmla="*/ 235865 h 2799083"/>
              <a:gd name="connsiteX59" fmla="*/ 739798 w 2799083"/>
              <a:gd name="connsiteY59" fmla="*/ 165258 h 2799083"/>
              <a:gd name="connsiteX60" fmla="*/ 863965 w 2799083"/>
              <a:gd name="connsiteY60" fmla="*/ 106533 h 2799083"/>
              <a:gd name="connsiteX61" fmla="*/ 993283 w 2799083"/>
              <a:gd name="connsiteY61" fmla="*/ 60264 h 2799083"/>
              <a:gd name="connsiteX62" fmla="*/ 1126505 w 2799083"/>
              <a:gd name="connsiteY62" fmla="*/ 26885 h 2799083"/>
              <a:gd name="connsiteX63" fmla="*/ 1262358 w 2799083"/>
              <a:gd name="connsiteY63" fmla="*/ 6746 h 279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99083" h="2799083">
                <a:moveTo>
                  <a:pt x="1399542" y="0"/>
                </a:moveTo>
                <a:lnTo>
                  <a:pt x="1536725" y="6746"/>
                </a:lnTo>
                <a:lnTo>
                  <a:pt x="1672578" y="26885"/>
                </a:lnTo>
                <a:lnTo>
                  <a:pt x="1805800" y="60264"/>
                </a:lnTo>
                <a:lnTo>
                  <a:pt x="1935118" y="106533"/>
                </a:lnTo>
                <a:lnTo>
                  <a:pt x="2059285" y="165258"/>
                </a:lnTo>
                <a:lnTo>
                  <a:pt x="2177085" y="235865"/>
                </a:lnTo>
                <a:lnTo>
                  <a:pt x="2287397" y="317682"/>
                </a:lnTo>
                <a:lnTo>
                  <a:pt x="2389167" y="409916"/>
                </a:lnTo>
                <a:lnTo>
                  <a:pt x="2481401" y="511686"/>
                </a:lnTo>
                <a:lnTo>
                  <a:pt x="2563218" y="621998"/>
                </a:lnTo>
                <a:lnTo>
                  <a:pt x="2633825" y="739798"/>
                </a:lnTo>
                <a:lnTo>
                  <a:pt x="2692550" y="863965"/>
                </a:lnTo>
                <a:lnTo>
                  <a:pt x="2738819" y="993283"/>
                </a:lnTo>
                <a:lnTo>
                  <a:pt x="2772198" y="1126505"/>
                </a:lnTo>
                <a:lnTo>
                  <a:pt x="2792337" y="1262358"/>
                </a:lnTo>
                <a:lnTo>
                  <a:pt x="2799083" y="1399542"/>
                </a:lnTo>
                <a:lnTo>
                  <a:pt x="2792337" y="1536725"/>
                </a:lnTo>
                <a:lnTo>
                  <a:pt x="2772198" y="1672578"/>
                </a:lnTo>
                <a:lnTo>
                  <a:pt x="2738819" y="1805800"/>
                </a:lnTo>
                <a:lnTo>
                  <a:pt x="2692550" y="1935118"/>
                </a:lnTo>
                <a:lnTo>
                  <a:pt x="2633825" y="2059285"/>
                </a:lnTo>
                <a:lnTo>
                  <a:pt x="2563218" y="2177085"/>
                </a:lnTo>
                <a:lnTo>
                  <a:pt x="2481401" y="2287397"/>
                </a:lnTo>
                <a:lnTo>
                  <a:pt x="2389167" y="2389167"/>
                </a:lnTo>
                <a:lnTo>
                  <a:pt x="2287397" y="2481401"/>
                </a:lnTo>
                <a:lnTo>
                  <a:pt x="2177085" y="2563218"/>
                </a:lnTo>
                <a:lnTo>
                  <a:pt x="2059285" y="2633825"/>
                </a:lnTo>
                <a:lnTo>
                  <a:pt x="1935118" y="2692550"/>
                </a:lnTo>
                <a:lnTo>
                  <a:pt x="1805800" y="2738819"/>
                </a:lnTo>
                <a:lnTo>
                  <a:pt x="1672578" y="2772198"/>
                </a:lnTo>
                <a:lnTo>
                  <a:pt x="1536725" y="2792337"/>
                </a:lnTo>
                <a:lnTo>
                  <a:pt x="1399542" y="2799083"/>
                </a:lnTo>
                <a:lnTo>
                  <a:pt x="1262358" y="2792337"/>
                </a:lnTo>
                <a:lnTo>
                  <a:pt x="1126505" y="2772198"/>
                </a:lnTo>
                <a:lnTo>
                  <a:pt x="993283" y="2738819"/>
                </a:lnTo>
                <a:lnTo>
                  <a:pt x="863965" y="2692550"/>
                </a:lnTo>
                <a:lnTo>
                  <a:pt x="739798" y="2633825"/>
                </a:lnTo>
                <a:lnTo>
                  <a:pt x="621998" y="2563218"/>
                </a:lnTo>
                <a:lnTo>
                  <a:pt x="511686" y="2481401"/>
                </a:lnTo>
                <a:lnTo>
                  <a:pt x="409916" y="2389167"/>
                </a:lnTo>
                <a:lnTo>
                  <a:pt x="317682" y="2287397"/>
                </a:lnTo>
                <a:lnTo>
                  <a:pt x="235865" y="2177085"/>
                </a:lnTo>
                <a:lnTo>
                  <a:pt x="165258" y="2059285"/>
                </a:lnTo>
                <a:lnTo>
                  <a:pt x="106533" y="1935118"/>
                </a:lnTo>
                <a:lnTo>
                  <a:pt x="60264" y="1805800"/>
                </a:lnTo>
                <a:lnTo>
                  <a:pt x="26885" y="1672578"/>
                </a:lnTo>
                <a:lnTo>
                  <a:pt x="6746" y="1536725"/>
                </a:lnTo>
                <a:lnTo>
                  <a:pt x="0" y="1399542"/>
                </a:lnTo>
                <a:lnTo>
                  <a:pt x="6746" y="1262358"/>
                </a:lnTo>
                <a:lnTo>
                  <a:pt x="26885" y="1126505"/>
                </a:lnTo>
                <a:lnTo>
                  <a:pt x="60264" y="993283"/>
                </a:lnTo>
                <a:lnTo>
                  <a:pt x="106533" y="863965"/>
                </a:lnTo>
                <a:lnTo>
                  <a:pt x="165258" y="739798"/>
                </a:lnTo>
                <a:lnTo>
                  <a:pt x="235865" y="621998"/>
                </a:lnTo>
                <a:lnTo>
                  <a:pt x="317682" y="511686"/>
                </a:lnTo>
                <a:lnTo>
                  <a:pt x="409916" y="409916"/>
                </a:lnTo>
                <a:lnTo>
                  <a:pt x="511686" y="317682"/>
                </a:lnTo>
                <a:lnTo>
                  <a:pt x="621998" y="235865"/>
                </a:lnTo>
                <a:lnTo>
                  <a:pt x="739798" y="165258"/>
                </a:lnTo>
                <a:lnTo>
                  <a:pt x="863965" y="106533"/>
                </a:lnTo>
                <a:lnTo>
                  <a:pt x="993283" y="60264"/>
                </a:lnTo>
                <a:lnTo>
                  <a:pt x="1126505" y="26885"/>
                </a:lnTo>
                <a:lnTo>
                  <a:pt x="1262358" y="6746"/>
                </a:lnTo>
                <a:close/>
              </a:path>
            </a:pathLst>
          </a:custGeom>
          <a:solidFill>
            <a:srgbClr val="0B1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0"/>
              </a:spcAft>
            </a:pPr>
            <a:r>
              <a:rPr lang="en-CA" sz="2400" b="1">
                <a:solidFill>
                  <a:schemeClr val="bg1"/>
                </a:solidFill>
                <a:latin typeface="Montserrat" panose="00000500000000000000" pitchFamily="50" charset="0"/>
              </a:rPr>
              <a:t>2025-2026</a:t>
            </a:r>
          </a:p>
          <a:p>
            <a:pPr algn="ctr">
              <a:lnSpc>
                <a:spcPct val="100000"/>
              </a:lnSpc>
              <a:spcBef>
                <a:spcPts val="0"/>
              </a:spcBef>
              <a:spcAft>
                <a:spcPts val="0"/>
              </a:spcAft>
            </a:pPr>
            <a:r>
              <a:rPr lang="en-CA" sz="2400" b="1">
                <a:solidFill>
                  <a:schemeClr val="bg1"/>
                </a:solidFill>
                <a:latin typeface="Montserrat" panose="00000500000000000000" pitchFamily="50" charset="0"/>
              </a:rPr>
              <a:t>Focus</a:t>
            </a:r>
          </a:p>
        </p:txBody>
      </p:sp>
      <p:sp>
        <p:nvSpPr>
          <p:cNvPr id="9" name="Freeform 7">
            <a:extLst>
              <a:ext uri="{FF2B5EF4-FFF2-40B4-BE49-F238E27FC236}">
                <a16:creationId xmlns:a16="http://schemas.microsoft.com/office/drawing/2014/main" id="{AEAE2CF5-1363-57C4-D7E1-457CC91F9303}"/>
              </a:ext>
            </a:extLst>
          </p:cNvPr>
          <p:cNvSpPr>
            <a:spLocks noChangeAspect="1"/>
          </p:cNvSpPr>
          <p:nvPr/>
        </p:nvSpPr>
        <p:spPr>
          <a:xfrm>
            <a:off x="2270272" y="2645646"/>
            <a:ext cx="1828800" cy="1828798"/>
          </a:xfrm>
          <a:custGeom>
            <a:avLst/>
            <a:gdLst>
              <a:gd name="connsiteX0" fmla="*/ 1399542 w 2799083"/>
              <a:gd name="connsiteY0" fmla="*/ 0 h 2799083"/>
              <a:gd name="connsiteX1" fmla="*/ 1536725 w 2799083"/>
              <a:gd name="connsiteY1" fmla="*/ 6746 h 2799083"/>
              <a:gd name="connsiteX2" fmla="*/ 1672578 w 2799083"/>
              <a:gd name="connsiteY2" fmla="*/ 26885 h 2799083"/>
              <a:gd name="connsiteX3" fmla="*/ 1805800 w 2799083"/>
              <a:gd name="connsiteY3" fmla="*/ 60264 h 2799083"/>
              <a:gd name="connsiteX4" fmla="*/ 1935118 w 2799083"/>
              <a:gd name="connsiteY4" fmla="*/ 106533 h 2799083"/>
              <a:gd name="connsiteX5" fmla="*/ 2059285 w 2799083"/>
              <a:gd name="connsiteY5" fmla="*/ 165258 h 2799083"/>
              <a:gd name="connsiteX6" fmla="*/ 2177085 w 2799083"/>
              <a:gd name="connsiteY6" fmla="*/ 235865 h 2799083"/>
              <a:gd name="connsiteX7" fmla="*/ 2287397 w 2799083"/>
              <a:gd name="connsiteY7" fmla="*/ 317682 h 2799083"/>
              <a:gd name="connsiteX8" fmla="*/ 2389167 w 2799083"/>
              <a:gd name="connsiteY8" fmla="*/ 409916 h 2799083"/>
              <a:gd name="connsiteX9" fmla="*/ 2481401 w 2799083"/>
              <a:gd name="connsiteY9" fmla="*/ 511686 h 2799083"/>
              <a:gd name="connsiteX10" fmla="*/ 2563218 w 2799083"/>
              <a:gd name="connsiteY10" fmla="*/ 621998 h 2799083"/>
              <a:gd name="connsiteX11" fmla="*/ 2633825 w 2799083"/>
              <a:gd name="connsiteY11" fmla="*/ 739798 h 2799083"/>
              <a:gd name="connsiteX12" fmla="*/ 2692550 w 2799083"/>
              <a:gd name="connsiteY12" fmla="*/ 863965 h 2799083"/>
              <a:gd name="connsiteX13" fmla="*/ 2738819 w 2799083"/>
              <a:gd name="connsiteY13" fmla="*/ 993283 h 2799083"/>
              <a:gd name="connsiteX14" fmla="*/ 2772198 w 2799083"/>
              <a:gd name="connsiteY14" fmla="*/ 1126505 h 2799083"/>
              <a:gd name="connsiteX15" fmla="*/ 2792337 w 2799083"/>
              <a:gd name="connsiteY15" fmla="*/ 1262358 h 2799083"/>
              <a:gd name="connsiteX16" fmla="*/ 2799083 w 2799083"/>
              <a:gd name="connsiteY16" fmla="*/ 1399542 h 2799083"/>
              <a:gd name="connsiteX17" fmla="*/ 2792337 w 2799083"/>
              <a:gd name="connsiteY17" fmla="*/ 1536725 h 2799083"/>
              <a:gd name="connsiteX18" fmla="*/ 2772198 w 2799083"/>
              <a:gd name="connsiteY18" fmla="*/ 1672578 h 2799083"/>
              <a:gd name="connsiteX19" fmla="*/ 2738819 w 2799083"/>
              <a:gd name="connsiteY19" fmla="*/ 1805800 h 2799083"/>
              <a:gd name="connsiteX20" fmla="*/ 2692550 w 2799083"/>
              <a:gd name="connsiteY20" fmla="*/ 1935118 h 2799083"/>
              <a:gd name="connsiteX21" fmla="*/ 2633825 w 2799083"/>
              <a:gd name="connsiteY21" fmla="*/ 2059285 h 2799083"/>
              <a:gd name="connsiteX22" fmla="*/ 2563218 w 2799083"/>
              <a:gd name="connsiteY22" fmla="*/ 2177085 h 2799083"/>
              <a:gd name="connsiteX23" fmla="*/ 2481401 w 2799083"/>
              <a:gd name="connsiteY23" fmla="*/ 2287397 h 2799083"/>
              <a:gd name="connsiteX24" fmla="*/ 2389167 w 2799083"/>
              <a:gd name="connsiteY24" fmla="*/ 2389167 h 2799083"/>
              <a:gd name="connsiteX25" fmla="*/ 2287397 w 2799083"/>
              <a:gd name="connsiteY25" fmla="*/ 2481401 h 2799083"/>
              <a:gd name="connsiteX26" fmla="*/ 2177085 w 2799083"/>
              <a:gd name="connsiteY26" fmla="*/ 2563218 h 2799083"/>
              <a:gd name="connsiteX27" fmla="*/ 2059285 w 2799083"/>
              <a:gd name="connsiteY27" fmla="*/ 2633825 h 2799083"/>
              <a:gd name="connsiteX28" fmla="*/ 1935118 w 2799083"/>
              <a:gd name="connsiteY28" fmla="*/ 2692550 h 2799083"/>
              <a:gd name="connsiteX29" fmla="*/ 1805800 w 2799083"/>
              <a:gd name="connsiteY29" fmla="*/ 2738819 h 2799083"/>
              <a:gd name="connsiteX30" fmla="*/ 1672578 w 2799083"/>
              <a:gd name="connsiteY30" fmla="*/ 2772198 h 2799083"/>
              <a:gd name="connsiteX31" fmla="*/ 1536725 w 2799083"/>
              <a:gd name="connsiteY31" fmla="*/ 2792337 h 2799083"/>
              <a:gd name="connsiteX32" fmla="*/ 1399542 w 2799083"/>
              <a:gd name="connsiteY32" fmla="*/ 2799083 h 2799083"/>
              <a:gd name="connsiteX33" fmla="*/ 1262358 w 2799083"/>
              <a:gd name="connsiteY33" fmla="*/ 2792337 h 2799083"/>
              <a:gd name="connsiteX34" fmla="*/ 1126505 w 2799083"/>
              <a:gd name="connsiteY34" fmla="*/ 2772198 h 2799083"/>
              <a:gd name="connsiteX35" fmla="*/ 993283 w 2799083"/>
              <a:gd name="connsiteY35" fmla="*/ 2738819 h 2799083"/>
              <a:gd name="connsiteX36" fmla="*/ 863965 w 2799083"/>
              <a:gd name="connsiteY36" fmla="*/ 2692550 h 2799083"/>
              <a:gd name="connsiteX37" fmla="*/ 739798 w 2799083"/>
              <a:gd name="connsiteY37" fmla="*/ 2633825 h 2799083"/>
              <a:gd name="connsiteX38" fmla="*/ 621998 w 2799083"/>
              <a:gd name="connsiteY38" fmla="*/ 2563218 h 2799083"/>
              <a:gd name="connsiteX39" fmla="*/ 511686 w 2799083"/>
              <a:gd name="connsiteY39" fmla="*/ 2481401 h 2799083"/>
              <a:gd name="connsiteX40" fmla="*/ 409916 w 2799083"/>
              <a:gd name="connsiteY40" fmla="*/ 2389167 h 2799083"/>
              <a:gd name="connsiteX41" fmla="*/ 317682 w 2799083"/>
              <a:gd name="connsiteY41" fmla="*/ 2287397 h 2799083"/>
              <a:gd name="connsiteX42" fmla="*/ 235865 w 2799083"/>
              <a:gd name="connsiteY42" fmla="*/ 2177085 h 2799083"/>
              <a:gd name="connsiteX43" fmla="*/ 165258 w 2799083"/>
              <a:gd name="connsiteY43" fmla="*/ 2059285 h 2799083"/>
              <a:gd name="connsiteX44" fmla="*/ 106533 w 2799083"/>
              <a:gd name="connsiteY44" fmla="*/ 1935118 h 2799083"/>
              <a:gd name="connsiteX45" fmla="*/ 60264 w 2799083"/>
              <a:gd name="connsiteY45" fmla="*/ 1805800 h 2799083"/>
              <a:gd name="connsiteX46" fmla="*/ 26885 w 2799083"/>
              <a:gd name="connsiteY46" fmla="*/ 1672578 h 2799083"/>
              <a:gd name="connsiteX47" fmla="*/ 6746 w 2799083"/>
              <a:gd name="connsiteY47" fmla="*/ 1536725 h 2799083"/>
              <a:gd name="connsiteX48" fmla="*/ 0 w 2799083"/>
              <a:gd name="connsiteY48" fmla="*/ 1399542 h 2799083"/>
              <a:gd name="connsiteX49" fmla="*/ 6746 w 2799083"/>
              <a:gd name="connsiteY49" fmla="*/ 1262358 h 2799083"/>
              <a:gd name="connsiteX50" fmla="*/ 26885 w 2799083"/>
              <a:gd name="connsiteY50" fmla="*/ 1126505 h 2799083"/>
              <a:gd name="connsiteX51" fmla="*/ 60264 w 2799083"/>
              <a:gd name="connsiteY51" fmla="*/ 993283 h 2799083"/>
              <a:gd name="connsiteX52" fmla="*/ 106533 w 2799083"/>
              <a:gd name="connsiteY52" fmla="*/ 863965 h 2799083"/>
              <a:gd name="connsiteX53" fmla="*/ 165258 w 2799083"/>
              <a:gd name="connsiteY53" fmla="*/ 739798 h 2799083"/>
              <a:gd name="connsiteX54" fmla="*/ 235865 w 2799083"/>
              <a:gd name="connsiteY54" fmla="*/ 621998 h 2799083"/>
              <a:gd name="connsiteX55" fmla="*/ 317682 w 2799083"/>
              <a:gd name="connsiteY55" fmla="*/ 511686 h 2799083"/>
              <a:gd name="connsiteX56" fmla="*/ 409916 w 2799083"/>
              <a:gd name="connsiteY56" fmla="*/ 409916 h 2799083"/>
              <a:gd name="connsiteX57" fmla="*/ 511686 w 2799083"/>
              <a:gd name="connsiteY57" fmla="*/ 317682 h 2799083"/>
              <a:gd name="connsiteX58" fmla="*/ 621998 w 2799083"/>
              <a:gd name="connsiteY58" fmla="*/ 235865 h 2799083"/>
              <a:gd name="connsiteX59" fmla="*/ 739798 w 2799083"/>
              <a:gd name="connsiteY59" fmla="*/ 165258 h 2799083"/>
              <a:gd name="connsiteX60" fmla="*/ 863965 w 2799083"/>
              <a:gd name="connsiteY60" fmla="*/ 106533 h 2799083"/>
              <a:gd name="connsiteX61" fmla="*/ 993283 w 2799083"/>
              <a:gd name="connsiteY61" fmla="*/ 60264 h 2799083"/>
              <a:gd name="connsiteX62" fmla="*/ 1126505 w 2799083"/>
              <a:gd name="connsiteY62" fmla="*/ 26885 h 2799083"/>
              <a:gd name="connsiteX63" fmla="*/ 1262358 w 2799083"/>
              <a:gd name="connsiteY63" fmla="*/ 6746 h 279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99083" h="2799083">
                <a:moveTo>
                  <a:pt x="1399542" y="0"/>
                </a:moveTo>
                <a:lnTo>
                  <a:pt x="1536725" y="6746"/>
                </a:lnTo>
                <a:lnTo>
                  <a:pt x="1672578" y="26885"/>
                </a:lnTo>
                <a:lnTo>
                  <a:pt x="1805800" y="60264"/>
                </a:lnTo>
                <a:lnTo>
                  <a:pt x="1935118" y="106533"/>
                </a:lnTo>
                <a:lnTo>
                  <a:pt x="2059285" y="165258"/>
                </a:lnTo>
                <a:lnTo>
                  <a:pt x="2177085" y="235865"/>
                </a:lnTo>
                <a:lnTo>
                  <a:pt x="2287397" y="317682"/>
                </a:lnTo>
                <a:lnTo>
                  <a:pt x="2389167" y="409916"/>
                </a:lnTo>
                <a:lnTo>
                  <a:pt x="2481401" y="511686"/>
                </a:lnTo>
                <a:lnTo>
                  <a:pt x="2563218" y="621998"/>
                </a:lnTo>
                <a:lnTo>
                  <a:pt x="2633825" y="739798"/>
                </a:lnTo>
                <a:lnTo>
                  <a:pt x="2692550" y="863965"/>
                </a:lnTo>
                <a:lnTo>
                  <a:pt x="2738819" y="993283"/>
                </a:lnTo>
                <a:lnTo>
                  <a:pt x="2772198" y="1126505"/>
                </a:lnTo>
                <a:lnTo>
                  <a:pt x="2792337" y="1262358"/>
                </a:lnTo>
                <a:lnTo>
                  <a:pt x="2799083" y="1399542"/>
                </a:lnTo>
                <a:lnTo>
                  <a:pt x="2792337" y="1536725"/>
                </a:lnTo>
                <a:lnTo>
                  <a:pt x="2772198" y="1672578"/>
                </a:lnTo>
                <a:lnTo>
                  <a:pt x="2738819" y="1805800"/>
                </a:lnTo>
                <a:lnTo>
                  <a:pt x="2692550" y="1935118"/>
                </a:lnTo>
                <a:lnTo>
                  <a:pt x="2633825" y="2059285"/>
                </a:lnTo>
                <a:lnTo>
                  <a:pt x="2563218" y="2177085"/>
                </a:lnTo>
                <a:lnTo>
                  <a:pt x="2481401" y="2287397"/>
                </a:lnTo>
                <a:lnTo>
                  <a:pt x="2389167" y="2389167"/>
                </a:lnTo>
                <a:lnTo>
                  <a:pt x="2287397" y="2481401"/>
                </a:lnTo>
                <a:lnTo>
                  <a:pt x="2177085" y="2563218"/>
                </a:lnTo>
                <a:lnTo>
                  <a:pt x="2059285" y="2633825"/>
                </a:lnTo>
                <a:lnTo>
                  <a:pt x="1935118" y="2692550"/>
                </a:lnTo>
                <a:lnTo>
                  <a:pt x="1805800" y="2738819"/>
                </a:lnTo>
                <a:lnTo>
                  <a:pt x="1672578" y="2772198"/>
                </a:lnTo>
                <a:lnTo>
                  <a:pt x="1536725" y="2792337"/>
                </a:lnTo>
                <a:lnTo>
                  <a:pt x="1399542" y="2799083"/>
                </a:lnTo>
                <a:lnTo>
                  <a:pt x="1262358" y="2792337"/>
                </a:lnTo>
                <a:lnTo>
                  <a:pt x="1126505" y="2772198"/>
                </a:lnTo>
                <a:lnTo>
                  <a:pt x="993283" y="2738819"/>
                </a:lnTo>
                <a:lnTo>
                  <a:pt x="863965" y="2692550"/>
                </a:lnTo>
                <a:lnTo>
                  <a:pt x="739798" y="2633825"/>
                </a:lnTo>
                <a:lnTo>
                  <a:pt x="621998" y="2563218"/>
                </a:lnTo>
                <a:lnTo>
                  <a:pt x="511686" y="2481401"/>
                </a:lnTo>
                <a:lnTo>
                  <a:pt x="409916" y="2389167"/>
                </a:lnTo>
                <a:lnTo>
                  <a:pt x="317682" y="2287397"/>
                </a:lnTo>
                <a:lnTo>
                  <a:pt x="235865" y="2177085"/>
                </a:lnTo>
                <a:lnTo>
                  <a:pt x="165258" y="2059285"/>
                </a:lnTo>
                <a:lnTo>
                  <a:pt x="106533" y="1935118"/>
                </a:lnTo>
                <a:lnTo>
                  <a:pt x="60264" y="1805800"/>
                </a:lnTo>
                <a:lnTo>
                  <a:pt x="26885" y="1672578"/>
                </a:lnTo>
                <a:lnTo>
                  <a:pt x="6746" y="1536725"/>
                </a:lnTo>
                <a:lnTo>
                  <a:pt x="0" y="1399542"/>
                </a:lnTo>
                <a:lnTo>
                  <a:pt x="6746" y="1262358"/>
                </a:lnTo>
                <a:lnTo>
                  <a:pt x="26885" y="1126505"/>
                </a:lnTo>
                <a:lnTo>
                  <a:pt x="60264" y="993283"/>
                </a:lnTo>
                <a:lnTo>
                  <a:pt x="106533" y="863965"/>
                </a:lnTo>
                <a:lnTo>
                  <a:pt x="165258" y="739798"/>
                </a:lnTo>
                <a:lnTo>
                  <a:pt x="235865" y="621998"/>
                </a:lnTo>
                <a:lnTo>
                  <a:pt x="317682" y="511686"/>
                </a:lnTo>
                <a:lnTo>
                  <a:pt x="409916" y="409916"/>
                </a:lnTo>
                <a:lnTo>
                  <a:pt x="511686" y="317682"/>
                </a:lnTo>
                <a:lnTo>
                  <a:pt x="621998" y="235865"/>
                </a:lnTo>
                <a:lnTo>
                  <a:pt x="739798" y="165258"/>
                </a:lnTo>
                <a:lnTo>
                  <a:pt x="863965" y="106533"/>
                </a:lnTo>
                <a:lnTo>
                  <a:pt x="993283" y="60264"/>
                </a:lnTo>
                <a:lnTo>
                  <a:pt x="1126505" y="26885"/>
                </a:lnTo>
                <a:lnTo>
                  <a:pt x="1262358" y="67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0"/>
              </a:spcAft>
            </a:pPr>
            <a:r>
              <a:rPr lang="en-CA" sz="2000" b="1">
                <a:solidFill>
                  <a:schemeClr val="bg1"/>
                </a:solidFill>
                <a:latin typeface="Montserrat" panose="00000500000000000000" pitchFamily="50" charset="0"/>
              </a:rPr>
              <a:t>Operational Excellence</a:t>
            </a:r>
          </a:p>
        </p:txBody>
      </p:sp>
      <p:sp>
        <p:nvSpPr>
          <p:cNvPr id="10" name="Freeform 8">
            <a:extLst>
              <a:ext uri="{FF2B5EF4-FFF2-40B4-BE49-F238E27FC236}">
                <a16:creationId xmlns:a16="http://schemas.microsoft.com/office/drawing/2014/main" id="{F5363E47-979C-7E37-0CC9-6A6B8785760A}"/>
              </a:ext>
            </a:extLst>
          </p:cNvPr>
          <p:cNvSpPr>
            <a:spLocks noChangeAspect="1"/>
          </p:cNvSpPr>
          <p:nvPr/>
        </p:nvSpPr>
        <p:spPr>
          <a:xfrm>
            <a:off x="3856317" y="4147479"/>
            <a:ext cx="1828800" cy="1828798"/>
          </a:xfrm>
          <a:custGeom>
            <a:avLst/>
            <a:gdLst>
              <a:gd name="connsiteX0" fmla="*/ 1399542 w 2799083"/>
              <a:gd name="connsiteY0" fmla="*/ 0 h 2799083"/>
              <a:gd name="connsiteX1" fmla="*/ 1536725 w 2799083"/>
              <a:gd name="connsiteY1" fmla="*/ 6746 h 2799083"/>
              <a:gd name="connsiteX2" fmla="*/ 1672578 w 2799083"/>
              <a:gd name="connsiteY2" fmla="*/ 26885 h 2799083"/>
              <a:gd name="connsiteX3" fmla="*/ 1805800 w 2799083"/>
              <a:gd name="connsiteY3" fmla="*/ 60264 h 2799083"/>
              <a:gd name="connsiteX4" fmla="*/ 1935118 w 2799083"/>
              <a:gd name="connsiteY4" fmla="*/ 106533 h 2799083"/>
              <a:gd name="connsiteX5" fmla="*/ 2059285 w 2799083"/>
              <a:gd name="connsiteY5" fmla="*/ 165258 h 2799083"/>
              <a:gd name="connsiteX6" fmla="*/ 2177085 w 2799083"/>
              <a:gd name="connsiteY6" fmla="*/ 235865 h 2799083"/>
              <a:gd name="connsiteX7" fmla="*/ 2287397 w 2799083"/>
              <a:gd name="connsiteY7" fmla="*/ 317682 h 2799083"/>
              <a:gd name="connsiteX8" fmla="*/ 2389167 w 2799083"/>
              <a:gd name="connsiteY8" fmla="*/ 409916 h 2799083"/>
              <a:gd name="connsiteX9" fmla="*/ 2481401 w 2799083"/>
              <a:gd name="connsiteY9" fmla="*/ 511686 h 2799083"/>
              <a:gd name="connsiteX10" fmla="*/ 2563218 w 2799083"/>
              <a:gd name="connsiteY10" fmla="*/ 621998 h 2799083"/>
              <a:gd name="connsiteX11" fmla="*/ 2633825 w 2799083"/>
              <a:gd name="connsiteY11" fmla="*/ 739798 h 2799083"/>
              <a:gd name="connsiteX12" fmla="*/ 2692550 w 2799083"/>
              <a:gd name="connsiteY12" fmla="*/ 863965 h 2799083"/>
              <a:gd name="connsiteX13" fmla="*/ 2738819 w 2799083"/>
              <a:gd name="connsiteY13" fmla="*/ 993283 h 2799083"/>
              <a:gd name="connsiteX14" fmla="*/ 2772198 w 2799083"/>
              <a:gd name="connsiteY14" fmla="*/ 1126505 h 2799083"/>
              <a:gd name="connsiteX15" fmla="*/ 2792337 w 2799083"/>
              <a:gd name="connsiteY15" fmla="*/ 1262358 h 2799083"/>
              <a:gd name="connsiteX16" fmla="*/ 2799083 w 2799083"/>
              <a:gd name="connsiteY16" fmla="*/ 1399542 h 2799083"/>
              <a:gd name="connsiteX17" fmla="*/ 2792337 w 2799083"/>
              <a:gd name="connsiteY17" fmla="*/ 1536725 h 2799083"/>
              <a:gd name="connsiteX18" fmla="*/ 2772198 w 2799083"/>
              <a:gd name="connsiteY18" fmla="*/ 1672578 h 2799083"/>
              <a:gd name="connsiteX19" fmla="*/ 2738819 w 2799083"/>
              <a:gd name="connsiteY19" fmla="*/ 1805800 h 2799083"/>
              <a:gd name="connsiteX20" fmla="*/ 2692550 w 2799083"/>
              <a:gd name="connsiteY20" fmla="*/ 1935118 h 2799083"/>
              <a:gd name="connsiteX21" fmla="*/ 2633825 w 2799083"/>
              <a:gd name="connsiteY21" fmla="*/ 2059285 h 2799083"/>
              <a:gd name="connsiteX22" fmla="*/ 2563218 w 2799083"/>
              <a:gd name="connsiteY22" fmla="*/ 2177085 h 2799083"/>
              <a:gd name="connsiteX23" fmla="*/ 2481401 w 2799083"/>
              <a:gd name="connsiteY23" fmla="*/ 2287397 h 2799083"/>
              <a:gd name="connsiteX24" fmla="*/ 2389167 w 2799083"/>
              <a:gd name="connsiteY24" fmla="*/ 2389167 h 2799083"/>
              <a:gd name="connsiteX25" fmla="*/ 2287397 w 2799083"/>
              <a:gd name="connsiteY25" fmla="*/ 2481401 h 2799083"/>
              <a:gd name="connsiteX26" fmla="*/ 2177085 w 2799083"/>
              <a:gd name="connsiteY26" fmla="*/ 2563218 h 2799083"/>
              <a:gd name="connsiteX27" fmla="*/ 2059285 w 2799083"/>
              <a:gd name="connsiteY27" fmla="*/ 2633825 h 2799083"/>
              <a:gd name="connsiteX28" fmla="*/ 1935118 w 2799083"/>
              <a:gd name="connsiteY28" fmla="*/ 2692550 h 2799083"/>
              <a:gd name="connsiteX29" fmla="*/ 1805800 w 2799083"/>
              <a:gd name="connsiteY29" fmla="*/ 2738819 h 2799083"/>
              <a:gd name="connsiteX30" fmla="*/ 1672578 w 2799083"/>
              <a:gd name="connsiteY30" fmla="*/ 2772198 h 2799083"/>
              <a:gd name="connsiteX31" fmla="*/ 1536725 w 2799083"/>
              <a:gd name="connsiteY31" fmla="*/ 2792337 h 2799083"/>
              <a:gd name="connsiteX32" fmla="*/ 1399542 w 2799083"/>
              <a:gd name="connsiteY32" fmla="*/ 2799083 h 2799083"/>
              <a:gd name="connsiteX33" fmla="*/ 1262358 w 2799083"/>
              <a:gd name="connsiteY33" fmla="*/ 2792337 h 2799083"/>
              <a:gd name="connsiteX34" fmla="*/ 1126505 w 2799083"/>
              <a:gd name="connsiteY34" fmla="*/ 2772198 h 2799083"/>
              <a:gd name="connsiteX35" fmla="*/ 993283 w 2799083"/>
              <a:gd name="connsiteY35" fmla="*/ 2738819 h 2799083"/>
              <a:gd name="connsiteX36" fmla="*/ 863965 w 2799083"/>
              <a:gd name="connsiteY36" fmla="*/ 2692550 h 2799083"/>
              <a:gd name="connsiteX37" fmla="*/ 739798 w 2799083"/>
              <a:gd name="connsiteY37" fmla="*/ 2633825 h 2799083"/>
              <a:gd name="connsiteX38" fmla="*/ 621998 w 2799083"/>
              <a:gd name="connsiteY38" fmla="*/ 2563218 h 2799083"/>
              <a:gd name="connsiteX39" fmla="*/ 511686 w 2799083"/>
              <a:gd name="connsiteY39" fmla="*/ 2481401 h 2799083"/>
              <a:gd name="connsiteX40" fmla="*/ 409916 w 2799083"/>
              <a:gd name="connsiteY40" fmla="*/ 2389167 h 2799083"/>
              <a:gd name="connsiteX41" fmla="*/ 317682 w 2799083"/>
              <a:gd name="connsiteY41" fmla="*/ 2287397 h 2799083"/>
              <a:gd name="connsiteX42" fmla="*/ 235865 w 2799083"/>
              <a:gd name="connsiteY42" fmla="*/ 2177085 h 2799083"/>
              <a:gd name="connsiteX43" fmla="*/ 165258 w 2799083"/>
              <a:gd name="connsiteY43" fmla="*/ 2059285 h 2799083"/>
              <a:gd name="connsiteX44" fmla="*/ 106533 w 2799083"/>
              <a:gd name="connsiteY44" fmla="*/ 1935118 h 2799083"/>
              <a:gd name="connsiteX45" fmla="*/ 60264 w 2799083"/>
              <a:gd name="connsiteY45" fmla="*/ 1805800 h 2799083"/>
              <a:gd name="connsiteX46" fmla="*/ 26885 w 2799083"/>
              <a:gd name="connsiteY46" fmla="*/ 1672578 h 2799083"/>
              <a:gd name="connsiteX47" fmla="*/ 6746 w 2799083"/>
              <a:gd name="connsiteY47" fmla="*/ 1536725 h 2799083"/>
              <a:gd name="connsiteX48" fmla="*/ 0 w 2799083"/>
              <a:gd name="connsiteY48" fmla="*/ 1399542 h 2799083"/>
              <a:gd name="connsiteX49" fmla="*/ 6746 w 2799083"/>
              <a:gd name="connsiteY49" fmla="*/ 1262358 h 2799083"/>
              <a:gd name="connsiteX50" fmla="*/ 26885 w 2799083"/>
              <a:gd name="connsiteY50" fmla="*/ 1126505 h 2799083"/>
              <a:gd name="connsiteX51" fmla="*/ 60264 w 2799083"/>
              <a:gd name="connsiteY51" fmla="*/ 993283 h 2799083"/>
              <a:gd name="connsiteX52" fmla="*/ 106533 w 2799083"/>
              <a:gd name="connsiteY52" fmla="*/ 863965 h 2799083"/>
              <a:gd name="connsiteX53" fmla="*/ 165258 w 2799083"/>
              <a:gd name="connsiteY53" fmla="*/ 739798 h 2799083"/>
              <a:gd name="connsiteX54" fmla="*/ 235865 w 2799083"/>
              <a:gd name="connsiteY54" fmla="*/ 621998 h 2799083"/>
              <a:gd name="connsiteX55" fmla="*/ 317682 w 2799083"/>
              <a:gd name="connsiteY55" fmla="*/ 511686 h 2799083"/>
              <a:gd name="connsiteX56" fmla="*/ 409916 w 2799083"/>
              <a:gd name="connsiteY56" fmla="*/ 409916 h 2799083"/>
              <a:gd name="connsiteX57" fmla="*/ 511686 w 2799083"/>
              <a:gd name="connsiteY57" fmla="*/ 317682 h 2799083"/>
              <a:gd name="connsiteX58" fmla="*/ 621998 w 2799083"/>
              <a:gd name="connsiteY58" fmla="*/ 235865 h 2799083"/>
              <a:gd name="connsiteX59" fmla="*/ 739798 w 2799083"/>
              <a:gd name="connsiteY59" fmla="*/ 165258 h 2799083"/>
              <a:gd name="connsiteX60" fmla="*/ 863965 w 2799083"/>
              <a:gd name="connsiteY60" fmla="*/ 106533 h 2799083"/>
              <a:gd name="connsiteX61" fmla="*/ 993283 w 2799083"/>
              <a:gd name="connsiteY61" fmla="*/ 60264 h 2799083"/>
              <a:gd name="connsiteX62" fmla="*/ 1126505 w 2799083"/>
              <a:gd name="connsiteY62" fmla="*/ 26885 h 2799083"/>
              <a:gd name="connsiteX63" fmla="*/ 1262358 w 2799083"/>
              <a:gd name="connsiteY63" fmla="*/ 6746 h 279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99083" h="2799083">
                <a:moveTo>
                  <a:pt x="1399542" y="0"/>
                </a:moveTo>
                <a:lnTo>
                  <a:pt x="1536725" y="6746"/>
                </a:lnTo>
                <a:lnTo>
                  <a:pt x="1672578" y="26885"/>
                </a:lnTo>
                <a:lnTo>
                  <a:pt x="1805800" y="60264"/>
                </a:lnTo>
                <a:lnTo>
                  <a:pt x="1935118" y="106533"/>
                </a:lnTo>
                <a:lnTo>
                  <a:pt x="2059285" y="165258"/>
                </a:lnTo>
                <a:lnTo>
                  <a:pt x="2177085" y="235865"/>
                </a:lnTo>
                <a:lnTo>
                  <a:pt x="2287397" y="317682"/>
                </a:lnTo>
                <a:lnTo>
                  <a:pt x="2389167" y="409916"/>
                </a:lnTo>
                <a:lnTo>
                  <a:pt x="2481401" y="511686"/>
                </a:lnTo>
                <a:lnTo>
                  <a:pt x="2563218" y="621998"/>
                </a:lnTo>
                <a:lnTo>
                  <a:pt x="2633825" y="739798"/>
                </a:lnTo>
                <a:lnTo>
                  <a:pt x="2692550" y="863965"/>
                </a:lnTo>
                <a:lnTo>
                  <a:pt x="2738819" y="993283"/>
                </a:lnTo>
                <a:lnTo>
                  <a:pt x="2772198" y="1126505"/>
                </a:lnTo>
                <a:lnTo>
                  <a:pt x="2792337" y="1262358"/>
                </a:lnTo>
                <a:lnTo>
                  <a:pt x="2799083" y="1399542"/>
                </a:lnTo>
                <a:lnTo>
                  <a:pt x="2792337" y="1536725"/>
                </a:lnTo>
                <a:lnTo>
                  <a:pt x="2772198" y="1672578"/>
                </a:lnTo>
                <a:lnTo>
                  <a:pt x="2738819" y="1805800"/>
                </a:lnTo>
                <a:lnTo>
                  <a:pt x="2692550" y="1935118"/>
                </a:lnTo>
                <a:lnTo>
                  <a:pt x="2633825" y="2059285"/>
                </a:lnTo>
                <a:lnTo>
                  <a:pt x="2563218" y="2177085"/>
                </a:lnTo>
                <a:lnTo>
                  <a:pt x="2481401" y="2287397"/>
                </a:lnTo>
                <a:lnTo>
                  <a:pt x="2389167" y="2389167"/>
                </a:lnTo>
                <a:lnTo>
                  <a:pt x="2287397" y="2481401"/>
                </a:lnTo>
                <a:lnTo>
                  <a:pt x="2177085" y="2563218"/>
                </a:lnTo>
                <a:lnTo>
                  <a:pt x="2059285" y="2633825"/>
                </a:lnTo>
                <a:lnTo>
                  <a:pt x="1935118" y="2692550"/>
                </a:lnTo>
                <a:lnTo>
                  <a:pt x="1805800" y="2738819"/>
                </a:lnTo>
                <a:lnTo>
                  <a:pt x="1672578" y="2772198"/>
                </a:lnTo>
                <a:lnTo>
                  <a:pt x="1536725" y="2792337"/>
                </a:lnTo>
                <a:lnTo>
                  <a:pt x="1399542" y="2799083"/>
                </a:lnTo>
                <a:lnTo>
                  <a:pt x="1262358" y="2792337"/>
                </a:lnTo>
                <a:lnTo>
                  <a:pt x="1126505" y="2772198"/>
                </a:lnTo>
                <a:lnTo>
                  <a:pt x="993283" y="2738819"/>
                </a:lnTo>
                <a:lnTo>
                  <a:pt x="863965" y="2692550"/>
                </a:lnTo>
                <a:lnTo>
                  <a:pt x="739798" y="2633825"/>
                </a:lnTo>
                <a:lnTo>
                  <a:pt x="621998" y="2563218"/>
                </a:lnTo>
                <a:lnTo>
                  <a:pt x="511686" y="2481401"/>
                </a:lnTo>
                <a:lnTo>
                  <a:pt x="409916" y="2389167"/>
                </a:lnTo>
                <a:lnTo>
                  <a:pt x="317682" y="2287397"/>
                </a:lnTo>
                <a:lnTo>
                  <a:pt x="235865" y="2177085"/>
                </a:lnTo>
                <a:lnTo>
                  <a:pt x="165258" y="2059285"/>
                </a:lnTo>
                <a:lnTo>
                  <a:pt x="106533" y="1935118"/>
                </a:lnTo>
                <a:lnTo>
                  <a:pt x="60264" y="1805800"/>
                </a:lnTo>
                <a:lnTo>
                  <a:pt x="26885" y="1672578"/>
                </a:lnTo>
                <a:lnTo>
                  <a:pt x="6746" y="1536725"/>
                </a:lnTo>
                <a:lnTo>
                  <a:pt x="0" y="1399542"/>
                </a:lnTo>
                <a:lnTo>
                  <a:pt x="6746" y="1262358"/>
                </a:lnTo>
                <a:lnTo>
                  <a:pt x="26885" y="1126505"/>
                </a:lnTo>
                <a:lnTo>
                  <a:pt x="60264" y="993283"/>
                </a:lnTo>
                <a:lnTo>
                  <a:pt x="106533" y="863965"/>
                </a:lnTo>
                <a:lnTo>
                  <a:pt x="165258" y="739798"/>
                </a:lnTo>
                <a:lnTo>
                  <a:pt x="235865" y="621998"/>
                </a:lnTo>
                <a:lnTo>
                  <a:pt x="317682" y="511686"/>
                </a:lnTo>
                <a:lnTo>
                  <a:pt x="409916" y="409916"/>
                </a:lnTo>
                <a:lnTo>
                  <a:pt x="511686" y="317682"/>
                </a:lnTo>
                <a:lnTo>
                  <a:pt x="621998" y="235865"/>
                </a:lnTo>
                <a:lnTo>
                  <a:pt x="739798" y="165258"/>
                </a:lnTo>
                <a:lnTo>
                  <a:pt x="863965" y="106533"/>
                </a:lnTo>
                <a:lnTo>
                  <a:pt x="993283" y="60264"/>
                </a:lnTo>
                <a:lnTo>
                  <a:pt x="1126505" y="26885"/>
                </a:lnTo>
                <a:lnTo>
                  <a:pt x="1262358" y="674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CA" sz="2000" b="1">
                <a:solidFill>
                  <a:schemeClr val="bg1"/>
                </a:solidFill>
                <a:latin typeface="Montserrat" panose="00000500000000000000" pitchFamily="50" charset="0"/>
              </a:rPr>
              <a:t>Strategic Partnerships</a:t>
            </a:r>
          </a:p>
        </p:txBody>
      </p:sp>
      <p:sp>
        <p:nvSpPr>
          <p:cNvPr id="11" name="Freeform 11">
            <a:extLst>
              <a:ext uri="{FF2B5EF4-FFF2-40B4-BE49-F238E27FC236}">
                <a16:creationId xmlns:a16="http://schemas.microsoft.com/office/drawing/2014/main" id="{5C1677A8-8753-6EBD-49E5-702CFA53A316}"/>
              </a:ext>
            </a:extLst>
          </p:cNvPr>
          <p:cNvSpPr>
            <a:spLocks noChangeAspect="1"/>
          </p:cNvSpPr>
          <p:nvPr/>
        </p:nvSpPr>
        <p:spPr>
          <a:xfrm>
            <a:off x="6124279" y="4176868"/>
            <a:ext cx="1828800" cy="1828797"/>
          </a:xfrm>
          <a:custGeom>
            <a:avLst/>
            <a:gdLst>
              <a:gd name="connsiteX0" fmla="*/ 1399542 w 2799083"/>
              <a:gd name="connsiteY0" fmla="*/ 0 h 2799083"/>
              <a:gd name="connsiteX1" fmla="*/ 1536725 w 2799083"/>
              <a:gd name="connsiteY1" fmla="*/ 6746 h 2799083"/>
              <a:gd name="connsiteX2" fmla="*/ 1672578 w 2799083"/>
              <a:gd name="connsiteY2" fmla="*/ 26885 h 2799083"/>
              <a:gd name="connsiteX3" fmla="*/ 1805800 w 2799083"/>
              <a:gd name="connsiteY3" fmla="*/ 60264 h 2799083"/>
              <a:gd name="connsiteX4" fmla="*/ 1935118 w 2799083"/>
              <a:gd name="connsiteY4" fmla="*/ 106533 h 2799083"/>
              <a:gd name="connsiteX5" fmla="*/ 2059285 w 2799083"/>
              <a:gd name="connsiteY5" fmla="*/ 165258 h 2799083"/>
              <a:gd name="connsiteX6" fmla="*/ 2177085 w 2799083"/>
              <a:gd name="connsiteY6" fmla="*/ 235865 h 2799083"/>
              <a:gd name="connsiteX7" fmla="*/ 2287397 w 2799083"/>
              <a:gd name="connsiteY7" fmla="*/ 317682 h 2799083"/>
              <a:gd name="connsiteX8" fmla="*/ 2389167 w 2799083"/>
              <a:gd name="connsiteY8" fmla="*/ 409916 h 2799083"/>
              <a:gd name="connsiteX9" fmla="*/ 2481401 w 2799083"/>
              <a:gd name="connsiteY9" fmla="*/ 511686 h 2799083"/>
              <a:gd name="connsiteX10" fmla="*/ 2563218 w 2799083"/>
              <a:gd name="connsiteY10" fmla="*/ 621998 h 2799083"/>
              <a:gd name="connsiteX11" fmla="*/ 2633825 w 2799083"/>
              <a:gd name="connsiteY11" fmla="*/ 739798 h 2799083"/>
              <a:gd name="connsiteX12" fmla="*/ 2692550 w 2799083"/>
              <a:gd name="connsiteY12" fmla="*/ 863965 h 2799083"/>
              <a:gd name="connsiteX13" fmla="*/ 2738819 w 2799083"/>
              <a:gd name="connsiteY13" fmla="*/ 993283 h 2799083"/>
              <a:gd name="connsiteX14" fmla="*/ 2772198 w 2799083"/>
              <a:gd name="connsiteY14" fmla="*/ 1126505 h 2799083"/>
              <a:gd name="connsiteX15" fmla="*/ 2792337 w 2799083"/>
              <a:gd name="connsiteY15" fmla="*/ 1262358 h 2799083"/>
              <a:gd name="connsiteX16" fmla="*/ 2799083 w 2799083"/>
              <a:gd name="connsiteY16" fmla="*/ 1399542 h 2799083"/>
              <a:gd name="connsiteX17" fmla="*/ 2792337 w 2799083"/>
              <a:gd name="connsiteY17" fmla="*/ 1536725 h 2799083"/>
              <a:gd name="connsiteX18" fmla="*/ 2772198 w 2799083"/>
              <a:gd name="connsiteY18" fmla="*/ 1672578 h 2799083"/>
              <a:gd name="connsiteX19" fmla="*/ 2738819 w 2799083"/>
              <a:gd name="connsiteY19" fmla="*/ 1805800 h 2799083"/>
              <a:gd name="connsiteX20" fmla="*/ 2692550 w 2799083"/>
              <a:gd name="connsiteY20" fmla="*/ 1935118 h 2799083"/>
              <a:gd name="connsiteX21" fmla="*/ 2633825 w 2799083"/>
              <a:gd name="connsiteY21" fmla="*/ 2059285 h 2799083"/>
              <a:gd name="connsiteX22" fmla="*/ 2563218 w 2799083"/>
              <a:gd name="connsiteY22" fmla="*/ 2177085 h 2799083"/>
              <a:gd name="connsiteX23" fmla="*/ 2481401 w 2799083"/>
              <a:gd name="connsiteY23" fmla="*/ 2287397 h 2799083"/>
              <a:gd name="connsiteX24" fmla="*/ 2389167 w 2799083"/>
              <a:gd name="connsiteY24" fmla="*/ 2389167 h 2799083"/>
              <a:gd name="connsiteX25" fmla="*/ 2287397 w 2799083"/>
              <a:gd name="connsiteY25" fmla="*/ 2481401 h 2799083"/>
              <a:gd name="connsiteX26" fmla="*/ 2177085 w 2799083"/>
              <a:gd name="connsiteY26" fmla="*/ 2563218 h 2799083"/>
              <a:gd name="connsiteX27" fmla="*/ 2059285 w 2799083"/>
              <a:gd name="connsiteY27" fmla="*/ 2633825 h 2799083"/>
              <a:gd name="connsiteX28" fmla="*/ 1935118 w 2799083"/>
              <a:gd name="connsiteY28" fmla="*/ 2692550 h 2799083"/>
              <a:gd name="connsiteX29" fmla="*/ 1805800 w 2799083"/>
              <a:gd name="connsiteY29" fmla="*/ 2738819 h 2799083"/>
              <a:gd name="connsiteX30" fmla="*/ 1672578 w 2799083"/>
              <a:gd name="connsiteY30" fmla="*/ 2772198 h 2799083"/>
              <a:gd name="connsiteX31" fmla="*/ 1536725 w 2799083"/>
              <a:gd name="connsiteY31" fmla="*/ 2792337 h 2799083"/>
              <a:gd name="connsiteX32" fmla="*/ 1399542 w 2799083"/>
              <a:gd name="connsiteY32" fmla="*/ 2799083 h 2799083"/>
              <a:gd name="connsiteX33" fmla="*/ 1262358 w 2799083"/>
              <a:gd name="connsiteY33" fmla="*/ 2792337 h 2799083"/>
              <a:gd name="connsiteX34" fmla="*/ 1126505 w 2799083"/>
              <a:gd name="connsiteY34" fmla="*/ 2772198 h 2799083"/>
              <a:gd name="connsiteX35" fmla="*/ 993283 w 2799083"/>
              <a:gd name="connsiteY35" fmla="*/ 2738819 h 2799083"/>
              <a:gd name="connsiteX36" fmla="*/ 863965 w 2799083"/>
              <a:gd name="connsiteY36" fmla="*/ 2692550 h 2799083"/>
              <a:gd name="connsiteX37" fmla="*/ 739798 w 2799083"/>
              <a:gd name="connsiteY37" fmla="*/ 2633825 h 2799083"/>
              <a:gd name="connsiteX38" fmla="*/ 621998 w 2799083"/>
              <a:gd name="connsiteY38" fmla="*/ 2563218 h 2799083"/>
              <a:gd name="connsiteX39" fmla="*/ 511686 w 2799083"/>
              <a:gd name="connsiteY39" fmla="*/ 2481401 h 2799083"/>
              <a:gd name="connsiteX40" fmla="*/ 409916 w 2799083"/>
              <a:gd name="connsiteY40" fmla="*/ 2389167 h 2799083"/>
              <a:gd name="connsiteX41" fmla="*/ 317682 w 2799083"/>
              <a:gd name="connsiteY41" fmla="*/ 2287397 h 2799083"/>
              <a:gd name="connsiteX42" fmla="*/ 235865 w 2799083"/>
              <a:gd name="connsiteY42" fmla="*/ 2177085 h 2799083"/>
              <a:gd name="connsiteX43" fmla="*/ 165258 w 2799083"/>
              <a:gd name="connsiteY43" fmla="*/ 2059285 h 2799083"/>
              <a:gd name="connsiteX44" fmla="*/ 106533 w 2799083"/>
              <a:gd name="connsiteY44" fmla="*/ 1935118 h 2799083"/>
              <a:gd name="connsiteX45" fmla="*/ 60264 w 2799083"/>
              <a:gd name="connsiteY45" fmla="*/ 1805800 h 2799083"/>
              <a:gd name="connsiteX46" fmla="*/ 26885 w 2799083"/>
              <a:gd name="connsiteY46" fmla="*/ 1672578 h 2799083"/>
              <a:gd name="connsiteX47" fmla="*/ 6746 w 2799083"/>
              <a:gd name="connsiteY47" fmla="*/ 1536725 h 2799083"/>
              <a:gd name="connsiteX48" fmla="*/ 0 w 2799083"/>
              <a:gd name="connsiteY48" fmla="*/ 1399542 h 2799083"/>
              <a:gd name="connsiteX49" fmla="*/ 6746 w 2799083"/>
              <a:gd name="connsiteY49" fmla="*/ 1262358 h 2799083"/>
              <a:gd name="connsiteX50" fmla="*/ 26885 w 2799083"/>
              <a:gd name="connsiteY50" fmla="*/ 1126505 h 2799083"/>
              <a:gd name="connsiteX51" fmla="*/ 60264 w 2799083"/>
              <a:gd name="connsiteY51" fmla="*/ 993283 h 2799083"/>
              <a:gd name="connsiteX52" fmla="*/ 106533 w 2799083"/>
              <a:gd name="connsiteY52" fmla="*/ 863965 h 2799083"/>
              <a:gd name="connsiteX53" fmla="*/ 165258 w 2799083"/>
              <a:gd name="connsiteY53" fmla="*/ 739798 h 2799083"/>
              <a:gd name="connsiteX54" fmla="*/ 235865 w 2799083"/>
              <a:gd name="connsiteY54" fmla="*/ 621998 h 2799083"/>
              <a:gd name="connsiteX55" fmla="*/ 317682 w 2799083"/>
              <a:gd name="connsiteY55" fmla="*/ 511686 h 2799083"/>
              <a:gd name="connsiteX56" fmla="*/ 409916 w 2799083"/>
              <a:gd name="connsiteY56" fmla="*/ 409916 h 2799083"/>
              <a:gd name="connsiteX57" fmla="*/ 511686 w 2799083"/>
              <a:gd name="connsiteY57" fmla="*/ 317682 h 2799083"/>
              <a:gd name="connsiteX58" fmla="*/ 621998 w 2799083"/>
              <a:gd name="connsiteY58" fmla="*/ 235865 h 2799083"/>
              <a:gd name="connsiteX59" fmla="*/ 739798 w 2799083"/>
              <a:gd name="connsiteY59" fmla="*/ 165258 h 2799083"/>
              <a:gd name="connsiteX60" fmla="*/ 863965 w 2799083"/>
              <a:gd name="connsiteY60" fmla="*/ 106533 h 2799083"/>
              <a:gd name="connsiteX61" fmla="*/ 993283 w 2799083"/>
              <a:gd name="connsiteY61" fmla="*/ 60264 h 2799083"/>
              <a:gd name="connsiteX62" fmla="*/ 1126505 w 2799083"/>
              <a:gd name="connsiteY62" fmla="*/ 26885 h 2799083"/>
              <a:gd name="connsiteX63" fmla="*/ 1262358 w 2799083"/>
              <a:gd name="connsiteY63" fmla="*/ 6746 h 279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99083" h="2799083">
                <a:moveTo>
                  <a:pt x="1399542" y="0"/>
                </a:moveTo>
                <a:lnTo>
                  <a:pt x="1536725" y="6746"/>
                </a:lnTo>
                <a:lnTo>
                  <a:pt x="1672578" y="26885"/>
                </a:lnTo>
                <a:lnTo>
                  <a:pt x="1805800" y="60264"/>
                </a:lnTo>
                <a:lnTo>
                  <a:pt x="1935118" y="106533"/>
                </a:lnTo>
                <a:lnTo>
                  <a:pt x="2059285" y="165258"/>
                </a:lnTo>
                <a:lnTo>
                  <a:pt x="2177085" y="235865"/>
                </a:lnTo>
                <a:lnTo>
                  <a:pt x="2287397" y="317682"/>
                </a:lnTo>
                <a:lnTo>
                  <a:pt x="2389167" y="409916"/>
                </a:lnTo>
                <a:lnTo>
                  <a:pt x="2481401" y="511686"/>
                </a:lnTo>
                <a:lnTo>
                  <a:pt x="2563218" y="621998"/>
                </a:lnTo>
                <a:lnTo>
                  <a:pt x="2633825" y="739798"/>
                </a:lnTo>
                <a:lnTo>
                  <a:pt x="2692550" y="863965"/>
                </a:lnTo>
                <a:lnTo>
                  <a:pt x="2738819" y="993283"/>
                </a:lnTo>
                <a:lnTo>
                  <a:pt x="2772198" y="1126505"/>
                </a:lnTo>
                <a:lnTo>
                  <a:pt x="2792337" y="1262358"/>
                </a:lnTo>
                <a:lnTo>
                  <a:pt x="2799083" y="1399542"/>
                </a:lnTo>
                <a:lnTo>
                  <a:pt x="2792337" y="1536725"/>
                </a:lnTo>
                <a:lnTo>
                  <a:pt x="2772198" y="1672578"/>
                </a:lnTo>
                <a:lnTo>
                  <a:pt x="2738819" y="1805800"/>
                </a:lnTo>
                <a:lnTo>
                  <a:pt x="2692550" y="1935118"/>
                </a:lnTo>
                <a:lnTo>
                  <a:pt x="2633825" y="2059285"/>
                </a:lnTo>
                <a:lnTo>
                  <a:pt x="2563218" y="2177085"/>
                </a:lnTo>
                <a:lnTo>
                  <a:pt x="2481401" y="2287397"/>
                </a:lnTo>
                <a:lnTo>
                  <a:pt x="2389167" y="2389167"/>
                </a:lnTo>
                <a:lnTo>
                  <a:pt x="2287397" y="2481401"/>
                </a:lnTo>
                <a:lnTo>
                  <a:pt x="2177085" y="2563218"/>
                </a:lnTo>
                <a:lnTo>
                  <a:pt x="2059285" y="2633825"/>
                </a:lnTo>
                <a:lnTo>
                  <a:pt x="1935118" y="2692550"/>
                </a:lnTo>
                <a:lnTo>
                  <a:pt x="1805800" y="2738819"/>
                </a:lnTo>
                <a:lnTo>
                  <a:pt x="1672578" y="2772198"/>
                </a:lnTo>
                <a:lnTo>
                  <a:pt x="1536725" y="2792337"/>
                </a:lnTo>
                <a:lnTo>
                  <a:pt x="1399542" y="2799083"/>
                </a:lnTo>
                <a:lnTo>
                  <a:pt x="1262358" y="2792337"/>
                </a:lnTo>
                <a:lnTo>
                  <a:pt x="1126505" y="2772198"/>
                </a:lnTo>
                <a:lnTo>
                  <a:pt x="993283" y="2738819"/>
                </a:lnTo>
                <a:lnTo>
                  <a:pt x="863965" y="2692550"/>
                </a:lnTo>
                <a:lnTo>
                  <a:pt x="739798" y="2633825"/>
                </a:lnTo>
                <a:lnTo>
                  <a:pt x="621998" y="2563218"/>
                </a:lnTo>
                <a:lnTo>
                  <a:pt x="511686" y="2481401"/>
                </a:lnTo>
                <a:lnTo>
                  <a:pt x="409916" y="2389167"/>
                </a:lnTo>
                <a:lnTo>
                  <a:pt x="317682" y="2287397"/>
                </a:lnTo>
                <a:lnTo>
                  <a:pt x="235865" y="2177085"/>
                </a:lnTo>
                <a:lnTo>
                  <a:pt x="165258" y="2059285"/>
                </a:lnTo>
                <a:lnTo>
                  <a:pt x="106533" y="1935118"/>
                </a:lnTo>
                <a:lnTo>
                  <a:pt x="60264" y="1805800"/>
                </a:lnTo>
                <a:lnTo>
                  <a:pt x="26885" y="1672578"/>
                </a:lnTo>
                <a:lnTo>
                  <a:pt x="6746" y="1536725"/>
                </a:lnTo>
                <a:lnTo>
                  <a:pt x="0" y="1399542"/>
                </a:lnTo>
                <a:lnTo>
                  <a:pt x="6746" y="1262358"/>
                </a:lnTo>
                <a:lnTo>
                  <a:pt x="26885" y="1126505"/>
                </a:lnTo>
                <a:lnTo>
                  <a:pt x="60264" y="993283"/>
                </a:lnTo>
                <a:lnTo>
                  <a:pt x="106533" y="863965"/>
                </a:lnTo>
                <a:lnTo>
                  <a:pt x="165258" y="739798"/>
                </a:lnTo>
                <a:lnTo>
                  <a:pt x="235865" y="621998"/>
                </a:lnTo>
                <a:lnTo>
                  <a:pt x="317682" y="511686"/>
                </a:lnTo>
                <a:lnTo>
                  <a:pt x="409916" y="409916"/>
                </a:lnTo>
                <a:lnTo>
                  <a:pt x="511686" y="317682"/>
                </a:lnTo>
                <a:lnTo>
                  <a:pt x="621998" y="235865"/>
                </a:lnTo>
                <a:lnTo>
                  <a:pt x="739798" y="165258"/>
                </a:lnTo>
                <a:lnTo>
                  <a:pt x="863965" y="106533"/>
                </a:lnTo>
                <a:lnTo>
                  <a:pt x="993283" y="60264"/>
                </a:lnTo>
                <a:lnTo>
                  <a:pt x="1126505" y="26885"/>
                </a:lnTo>
                <a:lnTo>
                  <a:pt x="1262358" y="67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CA" sz="2000" b="1">
                <a:solidFill>
                  <a:srgbClr val="183362"/>
                </a:solidFill>
                <a:latin typeface="Montserrat" panose="00000500000000000000" pitchFamily="50" charset="0"/>
              </a:rPr>
              <a:t>Product Innovation</a:t>
            </a:r>
          </a:p>
        </p:txBody>
      </p:sp>
      <p:sp>
        <p:nvSpPr>
          <p:cNvPr id="12" name="Freeform 13">
            <a:extLst>
              <a:ext uri="{FF2B5EF4-FFF2-40B4-BE49-F238E27FC236}">
                <a16:creationId xmlns:a16="http://schemas.microsoft.com/office/drawing/2014/main" id="{281F2A10-A4FD-4A52-F027-4E3E79FE81EA}"/>
              </a:ext>
            </a:extLst>
          </p:cNvPr>
          <p:cNvSpPr>
            <a:spLocks noChangeAspect="1"/>
          </p:cNvSpPr>
          <p:nvPr/>
        </p:nvSpPr>
        <p:spPr>
          <a:xfrm>
            <a:off x="7693442" y="2669585"/>
            <a:ext cx="1828800" cy="1828798"/>
          </a:xfrm>
          <a:custGeom>
            <a:avLst/>
            <a:gdLst>
              <a:gd name="connsiteX0" fmla="*/ 1399542 w 2799083"/>
              <a:gd name="connsiteY0" fmla="*/ 0 h 2799083"/>
              <a:gd name="connsiteX1" fmla="*/ 1536725 w 2799083"/>
              <a:gd name="connsiteY1" fmla="*/ 6746 h 2799083"/>
              <a:gd name="connsiteX2" fmla="*/ 1672578 w 2799083"/>
              <a:gd name="connsiteY2" fmla="*/ 26885 h 2799083"/>
              <a:gd name="connsiteX3" fmla="*/ 1805800 w 2799083"/>
              <a:gd name="connsiteY3" fmla="*/ 60264 h 2799083"/>
              <a:gd name="connsiteX4" fmla="*/ 1935118 w 2799083"/>
              <a:gd name="connsiteY4" fmla="*/ 106533 h 2799083"/>
              <a:gd name="connsiteX5" fmla="*/ 2059285 w 2799083"/>
              <a:gd name="connsiteY5" fmla="*/ 165258 h 2799083"/>
              <a:gd name="connsiteX6" fmla="*/ 2177085 w 2799083"/>
              <a:gd name="connsiteY6" fmla="*/ 235865 h 2799083"/>
              <a:gd name="connsiteX7" fmla="*/ 2287397 w 2799083"/>
              <a:gd name="connsiteY7" fmla="*/ 317682 h 2799083"/>
              <a:gd name="connsiteX8" fmla="*/ 2389167 w 2799083"/>
              <a:gd name="connsiteY8" fmla="*/ 409916 h 2799083"/>
              <a:gd name="connsiteX9" fmla="*/ 2481401 w 2799083"/>
              <a:gd name="connsiteY9" fmla="*/ 511686 h 2799083"/>
              <a:gd name="connsiteX10" fmla="*/ 2563218 w 2799083"/>
              <a:gd name="connsiteY10" fmla="*/ 621998 h 2799083"/>
              <a:gd name="connsiteX11" fmla="*/ 2633825 w 2799083"/>
              <a:gd name="connsiteY11" fmla="*/ 739798 h 2799083"/>
              <a:gd name="connsiteX12" fmla="*/ 2692550 w 2799083"/>
              <a:gd name="connsiteY12" fmla="*/ 863965 h 2799083"/>
              <a:gd name="connsiteX13" fmla="*/ 2738819 w 2799083"/>
              <a:gd name="connsiteY13" fmla="*/ 993283 h 2799083"/>
              <a:gd name="connsiteX14" fmla="*/ 2772198 w 2799083"/>
              <a:gd name="connsiteY14" fmla="*/ 1126505 h 2799083"/>
              <a:gd name="connsiteX15" fmla="*/ 2792337 w 2799083"/>
              <a:gd name="connsiteY15" fmla="*/ 1262358 h 2799083"/>
              <a:gd name="connsiteX16" fmla="*/ 2799083 w 2799083"/>
              <a:gd name="connsiteY16" fmla="*/ 1399542 h 2799083"/>
              <a:gd name="connsiteX17" fmla="*/ 2792337 w 2799083"/>
              <a:gd name="connsiteY17" fmla="*/ 1536725 h 2799083"/>
              <a:gd name="connsiteX18" fmla="*/ 2772198 w 2799083"/>
              <a:gd name="connsiteY18" fmla="*/ 1672578 h 2799083"/>
              <a:gd name="connsiteX19" fmla="*/ 2738819 w 2799083"/>
              <a:gd name="connsiteY19" fmla="*/ 1805800 h 2799083"/>
              <a:gd name="connsiteX20" fmla="*/ 2692550 w 2799083"/>
              <a:gd name="connsiteY20" fmla="*/ 1935118 h 2799083"/>
              <a:gd name="connsiteX21" fmla="*/ 2633825 w 2799083"/>
              <a:gd name="connsiteY21" fmla="*/ 2059285 h 2799083"/>
              <a:gd name="connsiteX22" fmla="*/ 2563218 w 2799083"/>
              <a:gd name="connsiteY22" fmla="*/ 2177085 h 2799083"/>
              <a:gd name="connsiteX23" fmla="*/ 2481401 w 2799083"/>
              <a:gd name="connsiteY23" fmla="*/ 2287397 h 2799083"/>
              <a:gd name="connsiteX24" fmla="*/ 2389167 w 2799083"/>
              <a:gd name="connsiteY24" fmla="*/ 2389167 h 2799083"/>
              <a:gd name="connsiteX25" fmla="*/ 2287397 w 2799083"/>
              <a:gd name="connsiteY25" fmla="*/ 2481401 h 2799083"/>
              <a:gd name="connsiteX26" fmla="*/ 2177085 w 2799083"/>
              <a:gd name="connsiteY26" fmla="*/ 2563218 h 2799083"/>
              <a:gd name="connsiteX27" fmla="*/ 2059285 w 2799083"/>
              <a:gd name="connsiteY27" fmla="*/ 2633825 h 2799083"/>
              <a:gd name="connsiteX28" fmla="*/ 1935118 w 2799083"/>
              <a:gd name="connsiteY28" fmla="*/ 2692550 h 2799083"/>
              <a:gd name="connsiteX29" fmla="*/ 1805800 w 2799083"/>
              <a:gd name="connsiteY29" fmla="*/ 2738819 h 2799083"/>
              <a:gd name="connsiteX30" fmla="*/ 1672578 w 2799083"/>
              <a:gd name="connsiteY30" fmla="*/ 2772198 h 2799083"/>
              <a:gd name="connsiteX31" fmla="*/ 1536725 w 2799083"/>
              <a:gd name="connsiteY31" fmla="*/ 2792337 h 2799083"/>
              <a:gd name="connsiteX32" fmla="*/ 1399542 w 2799083"/>
              <a:gd name="connsiteY32" fmla="*/ 2799083 h 2799083"/>
              <a:gd name="connsiteX33" fmla="*/ 1262358 w 2799083"/>
              <a:gd name="connsiteY33" fmla="*/ 2792337 h 2799083"/>
              <a:gd name="connsiteX34" fmla="*/ 1126505 w 2799083"/>
              <a:gd name="connsiteY34" fmla="*/ 2772198 h 2799083"/>
              <a:gd name="connsiteX35" fmla="*/ 993283 w 2799083"/>
              <a:gd name="connsiteY35" fmla="*/ 2738819 h 2799083"/>
              <a:gd name="connsiteX36" fmla="*/ 863965 w 2799083"/>
              <a:gd name="connsiteY36" fmla="*/ 2692550 h 2799083"/>
              <a:gd name="connsiteX37" fmla="*/ 739798 w 2799083"/>
              <a:gd name="connsiteY37" fmla="*/ 2633825 h 2799083"/>
              <a:gd name="connsiteX38" fmla="*/ 621998 w 2799083"/>
              <a:gd name="connsiteY38" fmla="*/ 2563218 h 2799083"/>
              <a:gd name="connsiteX39" fmla="*/ 511686 w 2799083"/>
              <a:gd name="connsiteY39" fmla="*/ 2481401 h 2799083"/>
              <a:gd name="connsiteX40" fmla="*/ 409916 w 2799083"/>
              <a:gd name="connsiteY40" fmla="*/ 2389167 h 2799083"/>
              <a:gd name="connsiteX41" fmla="*/ 317682 w 2799083"/>
              <a:gd name="connsiteY41" fmla="*/ 2287397 h 2799083"/>
              <a:gd name="connsiteX42" fmla="*/ 235865 w 2799083"/>
              <a:gd name="connsiteY42" fmla="*/ 2177085 h 2799083"/>
              <a:gd name="connsiteX43" fmla="*/ 165258 w 2799083"/>
              <a:gd name="connsiteY43" fmla="*/ 2059285 h 2799083"/>
              <a:gd name="connsiteX44" fmla="*/ 106533 w 2799083"/>
              <a:gd name="connsiteY44" fmla="*/ 1935118 h 2799083"/>
              <a:gd name="connsiteX45" fmla="*/ 60264 w 2799083"/>
              <a:gd name="connsiteY45" fmla="*/ 1805800 h 2799083"/>
              <a:gd name="connsiteX46" fmla="*/ 26885 w 2799083"/>
              <a:gd name="connsiteY46" fmla="*/ 1672578 h 2799083"/>
              <a:gd name="connsiteX47" fmla="*/ 6746 w 2799083"/>
              <a:gd name="connsiteY47" fmla="*/ 1536725 h 2799083"/>
              <a:gd name="connsiteX48" fmla="*/ 0 w 2799083"/>
              <a:gd name="connsiteY48" fmla="*/ 1399542 h 2799083"/>
              <a:gd name="connsiteX49" fmla="*/ 6746 w 2799083"/>
              <a:gd name="connsiteY49" fmla="*/ 1262358 h 2799083"/>
              <a:gd name="connsiteX50" fmla="*/ 26885 w 2799083"/>
              <a:gd name="connsiteY50" fmla="*/ 1126505 h 2799083"/>
              <a:gd name="connsiteX51" fmla="*/ 60264 w 2799083"/>
              <a:gd name="connsiteY51" fmla="*/ 993283 h 2799083"/>
              <a:gd name="connsiteX52" fmla="*/ 106533 w 2799083"/>
              <a:gd name="connsiteY52" fmla="*/ 863965 h 2799083"/>
              <a:gd name="connsiteX53" fmla="*/ 165258 w 2799083"/>
              <a:gd name="connsiteY53" fmla="*/ 739798 h 2799083"/>
              <a:gd name="connsiteX54" fmla="*/ 235865 w 2799083"/>
              <a:gd name="connsiteY54" fmla="*/ 621998 h 2799083"/>
              <a:gd name="connsiteX55" fmla="*/ 317682 w 2799083"/>
              <a:gd name="connsiteY55" fmla="*/ 511686 h 2799083"/>
              <a:gd name="connsiteX56" fmla="*/ 409916 w 2799083"/>
              <a:gd name="connsiteY56" fmla="*/ 409916 h 2799083"/>
              <a:gd name="connsiteX57" fmla="*/ 511686 w 2799083"/>
              <a:gd name="connsiteY57" fmla="*/ 317682 h 2799083"/>
              <a:gd name="connsiteX58" fmla="*/ 621998 w 2799083"/>
              <a:gd name="connsiteY58" fmla="*/ 235865 h 2799083"/>
              <a:gd name="connsiteX59" fmla="*/ 739798 w 2799083"/>
              <a:gd name="connsiteY59" fmla="*/ 165258 h 2799083"/>
              <a:gd name="connsiteX60" fmla="*/ 863965 w 2799083"/>
              <a:gd name="connsiteY60" fmla="*/ 106533 h 2799083"/>
              <a:gd name="connsiteX61" fmla="*/ 993283 w 2799083"/>
              <a:gd name="connsiteY61" fmla="*/ 60264 h 2799083"/>
              <a:gd name="connsiteX62" fmla="*/ 1126505 w 2799083"/>
              <a:gd name="connsiteY62" fmla="*/ 26885 h 2799083"/>
              <a:gd name="connsiteX63" fmla="*/ 1262358 w 2799083"/>
              <a:gd name="connsiteY63" fmla="*/ 6746 h 279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99083" h="2799083">
                <a:moveTo>
                  <a:pt x="1399542" y="0"/>
                </a:moveTo>
                <a:lnTo>
                  <a:pt x="1536725" y="6746"/>
                </a:lnTo>
                <a:lnTo>
                  <a:pt x="1672578" y="26885"/>
                </a:lnTo>
                <a:lnTo>
                  <a:pt x="1805800" y="60264"/>
                </a:lnTo>
                <a:lnTo>
                  <a:pt x="1935118" y="106533"/>
                </a:lnTo>
                <a:lnTo>
                  <a:pt x="2059285" y="165258"/>
                </a:lnTo>
                <a:lnTo>
                  <a:pt x="2177085" y="235865"/>
                </a:lnTo>
                <a:lnTo>
                  <a:pt x="2287397" y="317682"/>
                </a:lnTo>
                <a:lnTo>
                  <a:pt x="2389167" y="409916"/>
                </a:lnTo>
                <a:lnTo>
                  <a:pt x="2481401" y="511686"/>
                </a:lnTo>
                <a:lnTo>
                  <a:pt x="2563218" y="621998"/>
                </a:lnTo>
                <a:lnTo>
                  <a:pt x="2633825" y="739798"/>
                </a:lnTo>
                <a:lnTo>
                  <a:pt x="2692550" y="863965"/>
                </a:lnTo>
                <a:lnTo>
                  <a:pt x="2738819" y="993283"/>
                </a:lnTo>
                <a:lnTo>
                  <a:pt x="2772198" y="1126505"/>
                </a:lnTo>
                <a:lnTo>
                  <a:pt x="2792337" y="1262358"/>
                </a:lnTo>
                <a:lnTo>
                  <a:pt x="2799083" y="1399542"/>
                </a:lnTo>
                <a:lnTo>
                  <a:pt x="2792337" y="1536725"/>
                </a:lnTo>
                <a:lnTo>
                  <a:pt x="2772198" y="1672578"/>
                </a:lnTo>
                <a:lnTo>
                  <a:pt x="2738819" y="1805800"/>
                </a:lnTo>
                <a:lnTo>
                  <a:pt x="2692550" y="1935118"/>
                </a:lnTo>
                <a:lnTo>
                  <a:pt x="2633825" y="2059285"/>
                </a:lnTo>
                <a:lnTo>
                  <a:pt x="2563218" y="2177085"/>
                </a:lnTo>
                <a:lnTo>
                  <a:pt x="2481401" y="2287397"/>
                </a:lnTo>
                <a:lnTo>
                  <a:pt x="2389167" y="2389167"/>
                </a:lnTo>
                <a:lnTo>
                  <a:pt x="2287397" y="2481401"/>
                </a:lnTo>
                <a:lnTo>
                  <a:pt x="2177085" y="2563218"/>
                </a:lnTo>
                <a:lnTo>
                  <a:pt x="2059285" y="2633825"/>
                </a:lnTo>
                <a:lnTo>
                  <a:pt x="1935118" y="2692550"/>
                </a:lnTo>
                <a:lnTo>
                  <a:pt x="1805800" y="2738819"/>
                </a:lnTo>
                <a:lnTo>
                  <a:pt x="1672578" y="2772198"/>
                </a:lnTo>
                <a:lnTo>
                  <a:pt x="1536725" y="2792337"/>
                </a:lnTo>
                <a:lnTo>
                  <a:pt x="1399542" y="2799083"/>
                </a:lnTo>
                <a:lnTo>
                  <a:pt x="1262358" y="2792337"/>
                </a:lnTo>
                <a:lnTo>
                  <a:pt x="1126505" y="2772198"/>
                </a:lnTo>
                <a:lnTo>
                  <a:pt x="993283" y="2738819"/>
                </a:lnTo>
                <a:lnTo>
                  <a:pt x="863965" y="2692550"/>
                </a:lnTo>
                <a:lnTo>
                  <a:pt x="739798" y="2633825"/>
                </a:lnTo>
                <a:lnTo>
                  <a:pt x="621998" y="2563218"/>
                </a:lnTo>
                <a:lnTo>
                  <a:pt x="511686" y="2481401"/>
                </a:lnTo>
                <a:lnTo>
                  <a:pt x="409916" y="2389167"/>
                </a:lnTo>
                <a:lnTo>
                  <a:pt x="317682" y="2287397"/>
                </a:lnTo>
                <a:lnTo>
                  <a:pt x="235865" y="2177085"/>
                </a:lnTo>
                <a:lnTo>
                  <a:pt x="165258" y="2059285"/>
                </a:lnTo>
                <a:lnTo>
                  <a:pt x="106533" y="1935118"/>
                </a:lnTo>
                <a:lnTo>
                  <a:pt x="60264" y="1805800"/>
                </a:lnTo>
                <a:lnTo>
                  <a:pt x="26885" y="1672578"/>
                </a:lnTo>
                <a:lnTo>
                  <a:pt x="6746" y="1536725"/>
                </a:lnTo>
                <a:lnTo>
                  <a:pt x="0" y="1399542"/>
                </a:lnTo>
                <a:lnTo>
                  <a:pt x="6746" y="1262358"/>
                </a:lnTo>
                <a:lnTo>
                  <a:pt x="26885" y="1126505"/>
                </a:lnTo>
                <a:lnTo>
                  <a:pt x="60264" y="993283"/>
                </a:lnTo>
                <a:lnTo>
                  <a:pt x="106533" y="863965"/>
                </a:lnTo>
                <a:lnTo>
                  <a:pt x="165258" y="739798"/>
                </a:lnTo>
                <a:lnTo>
                  <a:pt x="235865" y="621998"/>
                </a:lnTo>
                <a:lnTo>
                  <a:pt x="317682" y="511686"/>
                </a:lnTo>
                <a:lnTo>
                  <a:pt x="409916" y="409916"/>
                </a:lnTo>
                <a:lnTo>
                  <a:pt x="511686" y="317682"/>
                </a:lnTo>
                <a:lnTo>
                  <a:pt x="621998" y="235865"/>
                </a:lnTo>
                <a:lnTo>
                  <a:pt x="739798" y="165258"/>
                </a:lnTo>
                <a:lnTo>
                  <a:pt x="863965" y="106533"/>
                </a:lnTo>
                <a:lnTo>
                  <a:pt x="993283" y="60264"/>
                </a:lnTo>
                <a:lnTo>
                  <a:pt x="1126505" y="26885"/>
                </a:lnTo>
                <a:lnTo>
                  <a:pt x="1262358" y="6746"/>
                </a:lnTo>
                <a:close/>
              </a:path>
            </a:pathLst>
          </a:custGeom>
          <a:solidFill>
            <a:srgbClr val="14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CA" sz="2000" b="1">
                <a:solidFill>
                  <a:schemeClr val="bg1"/>
                </a:solidFill>
                <a:latin typeface="Montserrat" panose="00000500000000000000" pitchFamily="50" charset="0"/>
              </a:rPr>
              <a:t>Market Expansion</a:t>
            </a:r>
          </a:p>
        </p:txBody>
      </p:sp>
    </p:spTree>
    <p:extLst>
      <p:ext uri="{BB962C8B-B14F-4D97-AF65-F5344CB8AC3E}">
        <p14:creationId xmlns:p14="http://schemas.microsoft.com/office/powerpoint/2010/main" val="1653528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E2D4-04FF-7EC0-FFA0-385719EE41C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E3A73114-1991-1D83-61C4-668A305DCC88}"/>
              </a:ext>
            </a:extLst>
          </p:cNvPr>
          <p:cNvGrpSpPr/>
          <p:nvPr/>
        </p:nvGrpSpPr>
        <p:grpSpPr>
          <a:xfrm>
            <a:off x="6440253" y="1522485"/>
            <a:ext cx="4999014" cy="2493922"/>
            <a:chOff x="6382501" y="1882448"/>
            <a:chExt cx="4999014" cy="2493922"/>
          </a:xfrm>
        </p:grpSpPr>
        <p:sp>
          <p:nvSpPr>
            <p:cNvPr id="14" name="TextBox 13">
              <a:extLst>
                <a:ext uri="{FF2B5EF4-FFF2-40B4-BE49-F238E27FC236}">
                  <a16:creationId xmlns:a16="http://schemas.microsoft.com/office/drawing/2014/main" id="{0ABC0561-3D9E-DC60-DD80-44C49269AF26}"/>
                </a:ext>
              </a:extLst>
            </p:cNvPr>
            <p:cNvSpPr txBox="1"/>
            <p:nvPr/>
          </p:nvSpPr>
          <p:spPr>
            <a:xfrm>
              <a:off x="6382501" y="2340179"/>
              <a:ext cx="1356191" cy="417743"/>
            </a:xfrm>
            <a:prstGeom prst="rect">
              <a:avLst/>
            </a:prstGeom>
            <a:noFill/>
          </p:spPr>
          <p:txBody>
            <a:bodyPr wrap="square" rtlCol="0">
              <a:spAutoFit/>
            </a:bodyPr>
            <a:lstStyle/>
            <a:p>
              <a:pPr algn="r"/>
              <a:r>
                <a:rPr lang="en-CA" sz="1000" b="1" dirty="0">
                  <a:latin typeface="Montserrat" panose="00000500000000000000" pitchFamily="50" charset="0"/>
                  <a:cs typeface="Arial" panose="020B0604020202020204" pitchFamily="34" charset="0"/>
                </a:rPr>
                <a:t>Other Shareholders</a:t>
              </a:r>
            </a:p>
          </p:txBody>
        </p:sp>
        <p:sp>
          <p:nvSpPr>
            <p:cNvPr id="15" name="TextBox 14">
              <a:extLst>
                <a:ext uri="{FF2B5EF4-FFF2-40B4-BE49-F238E27FC236}">
                  <a16:creationId xmlns:a16="http://schemas.microsoft.com/office/drawing/2014/main" id="{179137C8-175A-3575-0E59-183805EFB537}"/>
                </a:ext>
              </a:extLst>
            </p:cNvPr>
            <p:cNvSpPr txBox="1"/>
            <p:nvPr/>
          </p:nvSpPr>
          <p:spPr>
            <a:xfrm>
              <a:off x="10025324" y="2737274"/>
              <a:ext cx="1356191" cy="417743"/>
            </a:xfrm>
            <a:prstGeom prst="rect">
              <a:avLst/>
            </a:prstGeom>
            <a:noFill/>
          </p:spPr>
          <p:txBody>
            <a:bodyPr wrap="square" rtlCol="0">
              <a:spAutoFit/>
            </a:bodyPr>
            <a:lstStyle/>
            <a:p>
              <a:r>
                <a:rPr lang="en-CA" sz="1000" b="1" dirty="0">
                  <a:latin typeface="Montserrat" panose="00000500000000000000" pitchFamily="50" charset="0"/>
                  <a:cs typeface="Arial" panose="020B0604020202020204" pitchFamily="34" charset="0"/>
                </a:rPr>
                <a:t>Rivett &amp; </a:t>
              </a:r>
              <a:br>
                <a:rPr lang="en-CA" sz="1000" b="1" dirty="0">
                  <a:latin typeface="Montserrat" panose="00000500000000000000" pitchFamily="50" charset="0"/>
                  <a:cs typeface="Arial" panose="020B0604020202020204" pitchFamily="34" charset="0"/>
                </a:rPr>
              </a:br>
              <a:r>
                <a:rPr lang="en-CA" sz="1000" b="1" dirty="0">
                  <a:latin typeface="Montserrat" panose="00000500000000000000" pitchFamily="50" charset="0"/>
                  <a:cs typeface="Arial" panose="020B0604020202020204" pitchFamily="34" charset="0"/>
                </a:rPr>
                <a:t>Related Entities</a:t>
              </a:r>
            </a:p>
          </p:txBody>
        </p:sp>
        <p:sp>
          <p:nvSpPr>
            <p:cNvPr id="16" name="TextBox 15">
              <a:extLst>
                <a:ext uri="{FF2B5EF4-FFF2-40B4-BE49-F238E27FC236}">
                  <a16:creationId xmlns:a16="http://schemas.microsoft.com/office/drawing/2014/main" id="{21ABFBB4-0DEF-23B7-15D7-8CD699AB1987}"/>
                </a:ext>
              </a:extLst>
            </p:cNvPr>
            <p:cNvSpPr txBox="1"/>
            <p:nvPr/>
          </p:nvSpPr>
          <p:spPr>
            <a:xfrm>
              <a:off x="9551982" y="1882448"/>
              <a:ext cx="1555199" cy="418704"/>
            </a:xfrm>
            <a:prstGeom prst="rect">
              <a:avLst/>
            </a:prstGeom>
            <a:noFill/>
          </p:spPr>
          <p:txBody>
            <a:bodyPr wrap="square" rtlCol="0">
              <a:spAutoFit/>
            </a:bodyPr>
            <a:lstStyle/>
            <a:p>
              <a:r>
                <a:rPr lang="en-CA" sz="1000" b="1" dirty="0" err="1">
                  <a:latin typeface="Montserrat" panose="00000500000000000000" pitchFamily="50" charset="0"/>
                  <a:cs typeface="Arial" panose="020B0604020202020204" pitchFamily="34" charset="0"/>
                </a:rPr>
                <a:t>Bitove</a:t>
              </a:r>
              <a:r>
                <a:rPr lang="en-CA" sz="1000" b="1" dirty="0">
                  <a:latin typeface="Montserrat" panose="00000500000000000000" pitchFamily="50" charset="0"/>
                  <a:cs typeface="Arial" panose="020B0604020202020204" pitchFamily="34" charset="0"/>
                </a:rPr>
                <a:t> &amp; </a:t>
              </a:r>
              <a:br>
                <a:rPr lang="en-CA" sz="1000" b="1" dirty="0">
                  <a:latin typeface="Montserrat" panose="00000500000000000000" pitchFamily="50" charset="0"/>
                  <a:cs typeface="Arial" panose="020B0604020202020204" pitchFamily="34" charset="0"/>
                </a:rPr>
              </a:br>
              <a:r>
                <a:rPr lang="en-CA" sz="1000" b="1" dirty="0">
                  <a:latin typeface="Montserrat" panose="00000500000000000000" pitchFamily="50" charset="0"/>
                  <a:cs typeface="Arial" panose="020B0604020202020204" pitchFamily="34" charset="0"/>
                </a:rPr>
                <a:t>Torstar Entities.</a:t>
              </a:r>
              <a:r>
                <a:rPr lang="en-CA" sz="1000" b="1" baseline="30000" dirty="0">
                  <a:latin typeface="Montserrat" panose="00000500000000000000" pitchFamily="50" charset="0"/>
                  <a:cs typeface="Arial" panose="020B0604020202020204" pitchFamily="34" charset="0"/>
                </a:rPr>
                <a:t>4</a:t>
              </a:r>
              <a:endParaRPr lang="en-CA" sz="1000" b="1" dirty="0">
                <a:latin typeface="Montserrat" panose="00000500000000000000" pitchFamily="50" charset="0"/>
                <a:cs typeface="Arial" panose="020B0604020202020204" pitchFamily="34" charset="0"/>
              </a:endParaRPr>
            </a:p>
          </p:txBody>
        </p:sp>
        <p:sp>
          <p:nvSpPr>
            <p:cNvPr id="18" name="TextBox 17">
              <a:extLst>
                <a:ext uri="{FF2B5EF4-FFF2-40B4-BE49-F238E27FC236}">
                  <a16:creationId xmlns:a16="http://schemas.microsoft.com/office/drawing/2014/main" id="{CB9837C2-C38F-FD8C-4F5E-CDF3747F2C9D}"/>
                </a:ext>
              </a:extLst>
            </p:cNvPr>
            <p:cNvSpPr txBox="1"/>
            <p:nvPr/>
          </p:nvSpPr>
          <p:spPr>
            <a:xfrm>
              <a:off x="9371370" y="4043266"/>
              <a:ext cx="868302" cy="248466"/>
            </a:xfrm>
            <a:prstGeom prst="rect">
              <a:avLst/>
            </a:prstGeom>
            <a:noFill/>
          </p:spPr>
          <p:txBody>
            <a:bodyPr wrap="square" rtlCol="0">
              <a:spAutoFit/>
            </a:bodyPr>
            <a:lstStyle/>
            <a:p>
              <a:r>
                <a:rPr lang="en-CA" sz="1000" b="1" dirty="0">
                  <a:latin typeface="Montserrat" panose="00000500000000000000" pitchFamily="50" charset="0"/>
                  <a:cs typeface="Arial" panose="020B0604020202020204" pitchFamily="34" charset="0"/>
                </a:rPr>
                <a:t>Playtech</a:t>
              </a:r>
            </a:p>
          </p:txBody>
        </p:sp>
        <p:sp>
          <p:nvSpPr>
            <p:cNvPr id="19" name="TextBox 18">
              <a:extLst>
                <a:ext uri="{FF2B5EF4-FFF2-40B4-BE49-F238E27FC236}">
                  <a16:creationId xmlns:a16="http://schemas.microsoft.com/office/drawing/2014/main" id="{EC17C563-7FF5-C73C-C64A-62E5331E96C7}"/>
                </a:ext>
              </a:extLst>
            </p:cNvPr>
            <p:cNvSpPr txBox="1"/>
            <p:nvPr/>
          </p:nvSpPr>
          <p:spPr>
            <a:xfrm>
              <a:off x="6911321" y="3958627"/>
              <a:ext cx="1356191" cy="417743"/>
            </a:xfrm>
            <a:prstGeom prst="rect">
              <a:avLst/>
            </a:prstGeom>
            <a:noFill/>
          </p:spPr>
          <p:txBody>
            <a:bodyPr wrap="square" rtlCol="0">
              <a:spAutoFit/>
            </a:bodyPr>
            <a:lstStyle/>
            <a:p>
              <a:pPr algn="r"/>
              <a:r>
                <a:rPr lang="en-CA" sz="1000" b="1" dirty="0">
                  <a:latin typeface="Montserrat" panose="00000500000000000000" pitchFamily="50" charset="0"/>
                  <a:cs typeface="Arial" panose="020B0604020202020204" pitchFamily="34" charset="0"/>
                </a:rPr>
                <a:t>Directors &amp; </a:t>
              </a:r>
              <a:br>
                <a:rPr lang="en-CA" sz="1000" b="1" dirty="0">
                  <a:latin typeface="Montserrat" panose="00000500000000000000" pitchFamily="50" charset="0"/>
                  <a:cs typeface="Arial" panose="020B0604020202020204" pitchFamily="34" charset="0"/>
                </a:rPr>
              </a:br>
              <a:r>
                <a:rPr lang="en-CA" sz="1000" b="1" dirty="0">
                  <a:latin typeface="Montserrat" panose="00000500000000000000" pitchFamily="50" charset="0"/>
                  <a:cs typeface="Arial" panose="020B0604020202020204" pitchFamily="34" charset="0"/>
                </a:rPr>
                <a:t>Senior Officers</a:t>
              </a:r>
            </a:p>
          </p:txBody>
        </p:sp>
        <p:sp>
          <p:nvSpPr>
            <p:cNvPr id="22" name="TextBox 21">
              <a:extLst>
                <a:ext uri="{FF2B5EF4-FFF2-40B4-BE49-F238E27FC236}">
                  <a16:creationId xmlns:a16="http://schemas.microsoft.com/office/drawing/2014/main" id="{36D37431-6399-4023-64DA-7FDA35D3FD8D}"/>
                </a:ext>
              </a:extLst>
            </p:cNvPr>
            <p:cNvSpPr txBox="1"/>
            <p:nvPr/>
          </p:nvSpPr>
          <p:spPr>
            <a:xfrm>
              <a:off x="8212035" y="2749666"/>
              <a:ext cx="1339947" cy="587981"/>
            </a:xfrm>
            <a:prstGeom prst="rect">
              <a:avLst/>
            </a:prstGeom>
            <a:noFill/>
          </p:spPr>
          <p:txBody>
            <a:bodyPr wrap="square" lIns="91440" tIns="45720" rIns="91440" bIns="45720" rtlCol="0" anchor="t">
              <a:spAutoFit/>
            </a:bodyPr>
            <a:lstStyle/>
            <a:p>
              <a:pPr algn="ctr">
                <a:spcBef>
                  <a:spcPts val="0"/>
                </a:spcBef>
                <a:spcAft>
                  <a:spcPts val="0"/>
                </a:spcAft>
              </a:pPr>
              <a:r>
                <a:rPr lang="en-CA" sz="1000" dirty="0">
                  <a:latin typeface="Montserrat"/>
                  <a:cs typeface="Arial"/>
                </a:rPr>
                <a:t>205.8 million shares outstanding</a:t>
              </a:r>
            </a:p>
          </p:txBody>
        </p:sp>
      </p:grpSp>
      <p:sp>
        <p:nvSpPr>
          <p:cNvPr id="6" name="Title 7">
            <a:extLst>
              <a:ext uri="{FF2B5EF4-FFF2-40B4-BE49-F238E27FC236}">
                <a16:creationId xmlns:a16="http://schemas.microsoft.com/office/drawing/2014/main" id="{153D3AED-3AE7-0B3A-C0D7-AF04B9EE3A1D}"/>
              </a:ext>
            </a:extLst>
          </p:cNvPr>
          <p:cNvSpPr>
            <a:spLocks noGrp="1"/>
          </p:cNvSpPr>
          <p:nvPr>
            <p:ph type="title"/>
          </p:nvPr>
        </p:nvSpPr>
        <p:spPr>
          <a:xfrm>
            <a:off x="301294" y="316800"/>
            <a:ext cx="12016212" cy="345600"/>
          </a:xfrm>
        </p:spPr>
        <p:txBody>
          <a:bodyPr/>
          <a:lstStyle/>
          <a:p>
            <a:pPr marL="12700">
              <a:lnSpc>
                <a:spcPct val="100000"/>
              </a:lnSpc>
              <a:spcBef>
                <a:spcPts val="100"/>
              </a:spcBef>
            </a:pPr>
            <a:r>
              <a:rPr lang="en-US">
                <a:latin typeface="Montserrat" panose="00000500000000000000" pitchFamily="50" charset="0"/>
              </a:rPr>
              <a:t>CAPITALIZATION</a:t>
            </a:r>
          </a:p>
        </p:txBody>
      </p:sp>
      <p:grpSp>
        <p:nvGrpSpPr>
          <p:cNvPr id="12" name="Group 11">
            <a:extLst>
              <a:ext uri="{FF2B5EF4-FFF2-40B4-BE49-F238E27FC236}">
                <a16:creationId xmlns:a16="http://schemas.microsoft.com/office/drawing/2014/main" id="{439EE8DB-33E4-7581-F8CE-03C8D677C1C5}"/>
              </a:ext>
            </a:extLst>
          </p:cNvPr>
          <p:cNvGrpSpPr/>
          <p:nvPr/>
        </p:nvGrpSpPr>
        <p:grpSpPr>
          <a:xfrm>
            <a:off x="528320" y="5706193"/>
            <a:ext cx="5181800" cy="745296"/>
            <a:chOff x="390649" y="5782392"/>
            <a:chExt cx="5181800" cy="790304"/>
          </a:xfrm>
        </p:grpSpPr>
        <p:sp>
          <p:nvSpPr>
            <p:cNvPr id="20" name="TextBox 19">
              <a:extLst>
                <a:ext uri="{FF2B5EF4-FFF2-40B4-BE49-F238E27FC236}">
                  <a16:creationId xmlns:a16="http://schemas.microsoft.com/office/drawing/2014/main" id="{C2DA0E7A-0F6B-C235-6B94-9E5FC65B2E0F}"/>
                </a:ext>
              </a:extLst>
            </p:cNvPr>
            <p:cNvSpPr txBox="1"/>
            <p:nvPr/>
          </p:nvSpPr>
          <p:spPr>
            <a:xfrm>
              <a:off x="390649" y="5782392"/>
              <a:ext cx="5181800" cy="234371"/>
            </a:xfrm>
            <a:prstGeom prst="rect">
              <a:avLst/>
            </a:prstGeom>
            <a:noFill/>
          </p:spPr>
          <p:txBody>
            <a:bodyPr wrap="square" rtlCol="0">
              <a:spAutoFit/>
            </a:bodyPr>
            <a:lstStyle/>
            <a:p>
              <a:r>
                <a:rPr lang="en-CA" sz="800">
                  <a:solidFill>
                    <a:schemeClr val="tx1">
                      <a:lumMod val="75000"/>
                      <a:lumOff val="25000"/>
                    </a:schemeClr>
                  </a:solidFill>
                  <a:latin typeface="Montserrat" panose="00000500000000000000" pitchFamily="50" charset="0"/>
                </a:rPr>
                <a:t>1. Weighted average strike price of $0.29</a:t>
              </a:r>
            </a:p>
          </p:txBody>
        </p:sp>
        <p:sp>
          <p:nvSpPr>
            <p:cNvPr id="21" name="TextBox 20">
              <a:extLst>
                <a:ext uri="{FF2B5EF4-FFF2-40B4-BE49-F238E27FC236}">
                  <a16:creationId xmlns:a16="http://schemas.microsoft.com/office/drawing/2014/main" id="{1677B35E-0DEA-7459-0306-3D834088B506}"/>
                </a:ext>
              </a:extLst>
            </p:cNvPr>
            <p:cNvSpPr txBox="1"/>
            <p:nvPr/>
          </p:nvSpPr>
          <p:spPr>
            <a:xfrm>
              <a:off x="390649" y="6338325"/>
              <a:ext cx="2755962" cy="234371"/>
            </a:xfrm>
            <a:prstGeom prst="rect">
              <a:avLst/>
            </a:prstGeom>
            <a:noFill/>
          </p:spPr>
          <p:txBody>
            <a:bodyPr wrap="square" rtlCol="0">
              <a:spAutoFit/>
            </a:bodyPr>
            <a:lstStyle/>
            <a:p>
              <a:r>
                <a:rPr lang="en-CA" sz="800">
                  <a:solidFill>
                    <a:schemeClr val="tx1">
                      <a:lumMod val="75000"/>
                      <a:lumOff val="25000"/>
                    </a:schemeClr>
                  </a:solidFill>
                  <a:latin typeface="Montserrat" panose="00000500000000000000" pitchFamily="50" charset="0"/>
                </a:rPr>
                <a:t>4. Torstar controlled by Jordan Bitove</a:t>
              </a:r>
            </a:p>
          </p:txBody>
        </p:sp>
        <p:sp>
          <p:nvSpPr>
            <p:cNvPr id="5" name="TextBox 4">
              <a:extLst>
                <a:ext uri="{FF2B5EF4-FFF2-40B4-BE49-F238E27FC236}">
                  <a16:creationId xmlns:a16="http://schemas.microsoft.com/office/drawing/2014/main" id="{87EC3875-25CF-420C-FD5A-56933553D04F}"/>
                </a:ext>
              </a:extLst>
            </p:cNvPr>
            <p:cNvSpPr txBox="1"/>
            <p:nvPr/>
          </p:nvSpPr>
          <p:spPr>
            <a:xfrm>
              <a:off x="390649" y="6153014"/>
              <a:ext cx="3828120" cy="231173"/>
            </a:xfrm>
            <a:prstGeom prst="rect">
              <a:avLst/>
            </a:prstGeom>
            <a:noFill/>
          </p:spPr>
          <p:txBody>
            <a:bodyPr wrap="square" rtlCol="0">
              <a:spAutoFit/>
            </a:bodyPr>
            <a:lstStyle/>
            <a:p>
              <a:r>
                <a:rPr lang="en-CA" sz="800">
                  <a:solidFill>
                    <a:schemeClr val="tx1">
                      <a:lumMod val="75000"/>
                      <a:lumOff val="25000"/>
                    </a:schemeClr>
                  </a:solidFill>
                  <a:latin typeface="Montserrat" panose="00000500000000000000" pitchFamily="50" charset="0"/>
                </a:rPr>
                <a:t>3. Debentures convertible at $0.20, 8% interest paid-in-kind</a:t>
              </a:r>
            </a:p>
          </p:txBody>
        </p:sp>
        <p:sp>
          <p:nvSpPr>
            <p:cNvPr id="7" name="TextBox 6">
              <a:extLst>
                <a:ext uri="{FF2B5EF4-FFF2-40B4-BE49-F238E27FC236}">
                  <a16:creationId xmlns:a16="http://schemas.microsoft.com/office/drawing/2014/main" id="{EF06ECD1-5452-608B-32A8-F618054DABC4}"/>
                </a:ext>
              </a:extLst>
            </p:cNvPr>
            <p:cNvSpPr txBox="1"/>
            <p:nvPr/>
          </p:nvSpPr>
          <p:spPr>
            <a:xfrm>
              <a:off x="390649" y="5967702"/>
              <a:ext cx="5181800" cy="234370"/>
            </a:xfrm>
            <a:prstGeom prst="rect">
              <a:avLst/>
            </a:prstGeom>
            <a:noFill/>
          </p:spPr>
          <p:txBody>
            <a:bodyPr wrap="square" rtlCol="0">
              <a:spAutoFit/>
            </a:bodyPr>
            <a:lstStyle/>
            <a:p>
              <a:r>
                <a:rPr lang="en-CA" sz="800" dirty="0">
                  <a:solidFill>
                    <a:schemeClr val="tx1">
                      <a:lumMod val="75000"/>
                      <a:lumOff val="25000"/>
                    </a:schemeClr>
                  </a:solidFill>
                  <a:latin typeface="Montserrat" panose="00000500000000000000" pitchFamily="50" charset="0"/>
                </a:rPr>
                <a:t>2. Weighted average strike price of $0.40</a:t>
              </a:r>
            </a:p>
          </p:txBody>
        </p:sp>
      </p:grpSp>
      <p:sp>
        <p:nvSpPr>
          <p:cNvPr id="2" name="TextBox 1">
            <a:extLst>
              <a:ext uri="{FF2B5EF4-FFF2-40B4-BE49-F238E27FC236}">
                <a16:creationId xmlns:a16="http://schemas.microsoft.com/office/drawing/2014/main" id="{50DA9405-AED9-12A1-4888-DCFE46668647}"/>
              </a:ext>
            </a:extLst>
          </p:cNvPr>
          <p:cNvSpPr txBox="1"/>
          <p:nvPr/>
        </p:nvSpPr>
        <p:spPr>
          <a:xfrm>
            <a:off x="528320" y="6571726"/>
            <a:ext cx="3179231" cy="208647"/>
          </a:xfrm>
          <a:prstGeom prst="rect">
            <a:avLst/>
          </a:prstGeom>
          <a:noFill/>
        </p:spPr>
        <p:txBody>
          <a:bodyPr wrap="square" rtlCol="0">
            <a:spAutoFit/>
          </a:bodyPr>
          <a:lstStyle/>
          <a:p>
            <a:pPr>
              <a:spcBef>
                <a:spcPts val="0"/>
              </a:spcBef>
              <a:spcAft>
                <a:spcPts val="0"/>
              </a:spcAft>
            </a:pPr>
            <a:r>
              <a:rPr lang="en-CA" sz="1100" baseline="30000" dirty="0">
                <a:solidFill>
                  <a:schemeClr val="tx1">
                    <a:lumMod val="75000"/>
                    <a:lumOff val="25000"/>
                  </a:schemeClr>
                </a:solidFill>
                <a:latin typeface="Montserrat" panose="00000500000000000000" pitchFamily="50" charset="0"/>
              </a:rPr>
              <a:t>* Source: Capital IQ February 14, 2025</a:t>
            </a:r>
          </a:p>
        </p:txBody>
      </p:sp>
      <p:graphicFrame>
        <p:nvGraphicFramePr>
          <p:cNvPr id="3" name="Chart 2">
            <a:extLst>
              <a:ext uri="{FF2B5EF4-FFF2-40B4-BE49-F238E27FC236}">
                <a16:creationId xmlns:a16="http://schemas.microsoft.com/office/drawing/2014/main" id="{52719C01-B7D4-C412-C4B4-7E3CDD0116B8}"/>
              </a:ext>
            </a:extLst>
          </p:cNvPr>
          <p:cNvGraphicFramePr>
            <a:graphicFrameLocks/>
          </p:cNvGraphicFramePr>
          <p:nvPr/>
        </p:nvGraphicFramePr>
        <p:xfrm>
          <a:off x="6324880" y="4242462"/>
          <a:ext cx="5338800" cy="209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A33C0BA7-EB94-F4D4-D332-E0CEBA78F893}"/>
              </a:ext>
            </a:extLst>
          </p:cNvPr>
          <p:cNvGraphicFramePr>
            <a:graphicFrameLocks/>
          </p:cNvGraphicFramePr>
          <p:nvPr/>
        </p:nvGraphicFramePr>
        <p:xfrm>
          <a:off x="7074342" y="1304211"/>
          <a:ext cx="3730837" cy="2850492"/>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a:extLst>
              <a:ext uri="{FF2B5EF4-FFF2-40B4-BE49-F238E27FC236}">
                <a16:creationId xmlns:a16="http://schemas.microsoft.com/office/drawing/2014/main" id="{BAE205EA-1E71-6600-BE4A-F7FF9B1BF70C}"/>
              </a:ext>
            </a:extLst>
          </p:cNvPr>
          <p:cNvPicPr>
            <a:picLocks noChangeAspect="1"/>
          </p:cNvPicPr>
          <p:nvPr/>
        </p:nvPicPr>
        <p:blipFill>
          <a:blip r:embed="rId5"/>
          <a:stretch>
            <a:fillRect/>
          </a:stretch>
        </p:blipFill>
        <p:spPr>
          <a:xfrm>
            <a:off x="528320" y="1418082"/>
            <a:ext cx="4393692" cy="4021836"/>
          </a:xfrm>
          <a:prstGeom prst="rect">
            <a:avLst/>
          </a:prstGeom>
        </p:spPr>
      </p:pic>
    </p:spTree>
    <p:extLst>
      <p:ext uri="{BB962C8B-B14F-4D97-AF65-F5344CB8AC3E}">
        <p14:creationId xmlns:p14="http://schemas.microsoft.com/office/powerpoint/2010/main" val="126850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BC918F-EDD2-4E9D-9685-B51E84FA5C99}"/>
              </a:ext>
            </a:extLst>
          </p:cNvPr>
          <p:cNvSpPr>
            <a:spLocks noGrp="1"/>
          </p:cNvSpPr>
          <p:nvPr>
            <p:ph type="title"/>
          </p:nvPr>
        </p:nvSpPr>
        <p:spPr/>
        <p:txBody>
          <a:bodyPr/>
          <a:lstStyle/>
          <a:p>
            <a:r>
              <a:rPr lang="en-US">
                <a:latin typeface="Montserrat" panose="00000500000000000000" pitchFamily="50" charset="0"/>
              </a:rPr>
              <a:t>DISCLAIMER</a:t>
            </a:r>
            <a:endParaRPr lang="en-CA">
              <a:latin typeface="Montserrat" panose="00000500000000000000" pitchFamily="50" charset="0"/>
            </a:endParaRPr>
          </a:p>
        </p:txBody>
      </p:sp>
      <p:sp>
        <p:nvSpPr>
          <p:cNvPr id="9" name="Text Placeholder 7">
            <a:extLst>
              <a:ext uri="{FF2B5EF4-FFF2-40B4-BE49-F238E27FC236}">
                <a16:creationId xmlns:a16="http://schemas.microsoft.com/office/drawing/2014/main" id="{F1D3FB75-AA6D-442B-ACC2-1018A7A5653B}"/>
              </a:ext>
            </a:extLst>
          </p:cNvPr>
          <p:cNvSpPr txBox="1"/>
          <p:nvPr/>
        </p:nvSpPr>
        <p:spPr>
          <a:xfrm>
            <a:off x="226922" y="1093413"/>
            <a:ext cx="11738155" cy="5593905"/>
          </a:xfrm>
          <a:prstGeom prst="rect">
            <a:avLst/>
          </a:prstGeom>
        </p:spPr>
        <p:txBody>
          <a:bodyPr vert="horz" lIns="72000" tIns="0" rIns="72000" bIns="0" rtlCol="0" anchor="t">
            <a:no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baseline="0">
                <a:solidFill>
                  <a:schemeClr val="accent3"/>
                </a:solidFill>
                <a:latin typeface="+mj-lt"/>
                <a:ea typeface="+mn-ea"/>
                <a:cs typeface="+mn-cs"/>
              </a:defRPr>
            </a:lvl1pPr>
            <a:lvl2pPr marL="0" indent="0" algn="l" defTabSz="914400" rtl="0" eaLnBrk="1" latinLnBrk="0" hangingPunct="1">
              <a:lnSpc>
                <a:spcPct val="105000"/>
              </a:lnSpc>
              <a:spcBef>
                <a:spcPct val="0"/>
              </a:spcBef>
              <a:spcAft>
                <a:spcPts val="242"/>
              </a:spcAft>
              <a:buFont typeface="Arial" pitchFamily="34" charset="0"/>
              <a:buNone/>
              <a:defRPr sz="1600" kern="1200" baseline="0">
                <a:solidFill>
                  <a:schemeClr val="tx1"/>
                </a:solidFill>
                <a:latin typeface="+mj-lt"/>
                <a:ea typeface="+mn-ea"/>
                <a:cs typeface="+mn-cs"/>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mj-lt"/>
                <a:ea typeface="+mn-ea"/>
                <a:cs typeface="+mn-cs"/>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mj-lt"/>
                <a:ea typeface="+mn-ea"/>
                <a:cs typeface="+mn-cs"/>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mj-lt"/>
                <a:ea typeface="+mn-ea"/>
                <a:cs typeface="+mn-cs"/>
              </a:defRPr>
            </a:lvl5pPr>
            <a:lvl6pPr marL="714375" indent="-174625" algn="l" defTabSz="914400" rtl="0" eaLnBrk="1" latinLnBrk="0" hangingPunct="1">
              <a:lnSpc>
                <a:spcPct val="105000"/>
              </a:lnSpc>
              <a:spcBef>
                <a:spcPct val="0"/>
              </a:spcBef>
              <a:spcAft>
                <a:spcPts val="242"/>
              </a:spcAft>
              <a:buClr>
                <a:schemeClr val="accent3"/>
              </a:buClr>
              <a:buSzTx/>
              <a:buFont typeface="Symbol" pitchFamily="18" charset="2"/>
              <a:buChar char="-"/>
              <a:defRPr sz="1100" kern="1200">
                <a:solidFill>
                  <a:schemeClr val="tx1"/>
                </a:solidFill>
                <a:latin typeface="+mj-lt"/>
                <a:ea typeface="+mn-ea"/>
                <a:cs typeface="+mn-cs"/>
              </a:defRPr>
            </a:lvl6pPr>
            <a:lvl7pPr marL="898525" indent="-184150"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000" kern="1200" baseline="0">
                <a:solidFill>
                  <a:schemeClr val="tx1"/>
                </a:solidFill>
                <a:latin typeface="+mj-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tabLst>
                <a:tab pos="1691640" algn="l"/>
              </a:tabLst>
            </a:pPr>
            <a:r>
              <a:rPr lang="en-CA" sz="600">
                <a:solidFill>
                  <a:schemeClr val="tx1"/>
                </a:solidFill>
                <a:effectLst/>
                <a:latin typeface="Montserrat"/>
                <a:ea typeface="Calibri"/>
                <a:cs typeface="Arial"/>
              </a:rPr>
              <a:t>Non-IFRS Financial Measures </a:t>
            </a:r>
          </a:p>
          <a:p>
            <a:pPr algn="just">
              <a:tabLst>
                <a:tab pos="1691640" algn="l"/>
              </a:tabLst>
            </a:pPr>
            <a:r>
              <a:rPr lang="en-CA" sz="600" b="0">
                <a:solidFill>
                  <a:schemeClr val="tx1">
                    <a:lumMod val="75000"/>
                    <a:lumOff val="25000"/>
                  </a:schemeClr>
                </a:solidFill>
                <a:effectLst/>
                <a:latin typeface="Montserrat"/>
                <a:ea typeface="+mj-lt"/>
                <a:cs typeface="+mj-lt"/>
              </a:rPr>
              <a:t>This presentation includes references to the Company’s “Gross Gaming Revenue” and “Total Wagers”, measures not prescribed by International Financial Reporting Standards (“IFRS”). Management uses certain non-IFRS financial measures and supplementary financial measures to evaluate the performance of the Company. The term “Gross Gaming Revenue” is a non-IFRS financial measure and the term "Total Wagers" is a non-IFRS supplementary financial measure. “Gross Gaming Revenue” and “Total Wagers”, as presented, may not be comparable to other similarly titled measures presented by other publicly-traded companies, as these measures do not have a standardized meaning under IFRS. Rather, these measures are provided as additional information to complement those IFRS measures by providing further understanding of our results of operations from management’s perspective and to discuss NorthStar’s financial outlook. Accordingly, these measures should not be considered in isolation nor as a substitute for analysis of the Company's financial information reported under IFRS. We believe that securities analysts, investors and other interested parties frequently use non-IFRS measures, including industry metrics, in the evaluation of companies in our industry. Management also uses non-IFRS measures and industry metrics in order to facilitate operating performance comparisons from period to period, the preparation of annual operating budgets and forecasts and to determine components of executive compensation. These measures have been applied consistently for all periods presented in this presentation</a:t>
            </a:r>
            <a:r>
              <a:rPr lang="en-CA" sz="600">
                <a:solidFill>
                  <a:schemeClr val="tx1">
                    <a:lumMod val="75000"/>
                    <a:lumOff val="25000"/>
                  </a:schemeClr>
                </a:solidFill>
                <a:effectLst/>
                <a:latin typeface="Montserrat"/>
                <a:ea typeface="+mj-lt"/>
                <a:cs typeface="+mj-lt"/>
              </a:rPr>
              <a:t>.</a:t>
            </a:r>
            <a:endParaRPr lang="en-CA" sz="600">
              <a:solidFill>
                <a:schemeClr val="tx1">
                  <a:lumMod val="75000"/>
                  <a:lumOff val="25000"/>
                </a:schemeClr>
              </a:solidFill>
              <a:latin typeface="Montserrat"/>
              <a:ea typeface="+mj-lt"/>
              <a:cs typeface="+mj-lt"/>
            </a:endParaRPr>
          </a:p>
          <a:p>
            <a:pPr>
              <a:tabLst>
                <a:tab pos="1691640" algn="l"/>
              </a:tabLst>
            </a:pPr>
            <a:r>
              <a:rPr lang="en-CA" sz="600">
                <a:solidFill>
                  <a:schemeClr val="tx1">
                    <a:lumMod val="75000"/>
                    <a:lumOff val="25000"/>
                  </a:schemeClr>
                </a:solidFill>
                <a:effectLst/>
                <a:latin typeface="Montserrat"/>
                <a:ea typeface="+mj-lt"/>
                <a:cs typeface="+mj-lt"/>
              </a:rPr>
              <a:t>Total Wagers</a:t>
            </a:r>
            <a:endParaRPr lang="en-CA" sz="600">
              <a:solidFill>
                <a:schemeClr val="tx1">
                  <a:lumMod val="75000"/>
                  <a:lumOff val="25000"/>
                </a:schemeClr>
              </a:solidFill>
              <a:latin typeface="Montserrat"/>
              <a:ea typeface="+mj-lt"/>
              <a:cs typeface="+mj-lt"/>
            </a:endParaRPr>
          </a:p>
          <a:p>
            <a:pPr algn="just">
              <a:tabLst>
                <a:tab pos="1691640" algn="l"/>
              </a:tabLst>
            </a:pPr>
            <a:r>
              <a:rPr lang="en-CA" sz="600" b="0">
                <a:solidFill>
                  <a:schemeClr val="tx1">
                    <a:lumMod val="75000"/>
                    <a:lumOff val="25000"/>
                  </a:schemeClr>
                </a:solidFill>
                <a:effectLst/>
                <a:latin typeface="Montserrat"/>
                <a:ea typeface="+mj-lt"/>
                <a:cs typeface="+mj-lt"/>
              </a:rPr>
              <a:t>Total Wagers is calculated as the total amount of money bet by customers in respect of bets that have settled in the applicable period. Total Wagers does not include free bets or other promotional incentives, nor money bet by customers in respect of bets that are open at period end. Total Wagers is used to provide investors with supplemental measures of our operating performance and thus highlight trends in our business that may not otherwise be apparent when relying solely on IFRS measures.</a:t>
            </a:r>
            <a:endParaRPr lang="en-CA" sz="600">
              <a:solidFill>
                <a:schemeClr val="tx1">
                  <a:lumMod val="75000"/>
                  <a:lumOff val="25000"/>
                </a:schemeClr>
              </a:solidFill>
              <a:latin typeface="Montserrat"/>
              <a:ea typeface="+mj-lt"/>
              <a:cs typeface="+mj-lt"/>
            </a:endParaRPr>
          </a:p>
          <a:p>
            <a:pPr>
              <a:tabLst>
                <a:tab pos="1691640" algn="l"/>
              </a:tabLst>
            </a:pPr>
            <a:r>
              <a:rPr lang="en-CA" sz="600">
                <a:solidFill>
                  <a:schemeClr val="tx1">
                    <a:lumMod val="75000"/>
                    <a:lumOff val="25000"/>
                  </a:schemeClr>
                </a:solidFill>
                <a:effectLst/>
                <a:latin typeface="Montserrat"/>
                <a:ea typeface="+mj-lt"/>
                <a:cs typeface="+mj-lt"/>
              </a:rPr>
              <a:t>Gross Gaming Revenue</a:t>
            </a:r>
            <a:endParaRPr lang="en-CA" sz="600">
              <a:solidFill>
                <a:schemeClr val="tx1">
                  <a:lumMod val="75000"/>
                  <a:lumOff val="25000"/>
                </a:schemeClr>
              </a:solidFill>
              <a:latin typeface="Montserrat"/>
              <a:ea typeface="+mj-lt"/>
              <a:cs typeface="+mj-lt"/>
            </a:endParaRPr>
          </a:p>
          <a:p>
            <a:pPr algn="just">
              <a:tabLst>
                <a:tab pos="1691640" algn="l"/>
              </a:tabLst>
            </a:pPr>
            <a:r>
              <a:rPr lang="en-CA" sz="600" b="0">
                <a:solidFill>
                  <a:schemeClr val="tx1">
                    <a:lumMod val="75000"/>
                    <a:lumOff val="25000"/>
                  </a:schemeClr>
                </a:solidFill>
                <a:effectLst/>
                <a:latin typeface="Montserrat"/>
                <a:ea typeface="+mj-lt"/>
                <a:cs typeface="+mj-lt"/>
              </a:rPr>
              <a:t>Gross Gaming Revenue is calculated as dollar amounts bet by customers less the dollar amounts paid out to the customers in respect of such bets which have settled in the applicable period</a:t>
            </a:r>
            <a:r>
              <a:rPr lang="en-CA" sz="600" b="0">
                <a:solidFill>
                  <a:schemeClr val="tx1">
                    <a:lumMod val="75000"/>
                    <a:lumOff val="25000"/>
                  </a:schemeClr>
                </a:solidFill>
                <a:latin typeface="Montserrat"/>
                <a:ea typeface="+mj-lt"/>
                <a:cs typeface="+mj-lt"/>
              </a:rPr>
              <a:t>.</a:t>
            </a:r>
            <a:endParaRPr lang="en-CA" sz="600">
              <a:solidFill>
                <a:schemeClr val="tx1">
                  <a:lumMod val="75000"/>
                  <a:lumOff val="25000"/>
                </a:schemeClr>
              </a:solidFill>
              <a:latin typeface="Montserrat"/>
              <a:ea typeface="Calibri"/>
              <a:cs typeface="Calibri"/>
            </a:endParaRPr>
          </a:p>
          <a:p>
            <a:pPr algn="just">
              <a:tabLst>
                <a:tab pos="1691640" algn="l"/>
              </a:tabLst>
            </a:pPr>
            <a:r>
              <a:rPr lang="en-CA" sz="600">
                <a:solidFill>
                  <a:schemeClr val="tx1">
                    <a:lumMod val="75000"/>
                    <a:lumOff val="25000"/>
                  </a:schemeClr>
                </a:solidFill>
                <a:latin typeface="Montserrat"/>
                <a:ea typeface="+mj-lt"/>
                <a:cs typeface="+mj-lt"/>
              </a:rPr>
              <a:t>Profit/(loss) before marketing and other expenses</a:t>
            </a:r>
          </a:p>
          <a:p>
            <a:pPr algn="just">
              <a:tabLst>
                <a:tab pos="1691640" algn="l"/>
              </a:tabLst>
            </a:pPr>
            <a:r>
              <a:rPr lang="en-CA" sz="600" b="0">
                <a:solidFill>
                  <a:srgbClr val="000000"/>
                </a:solidFill>
                <a:latin typeface="Montserrat"/>
                <a:ea typeface="+mj-lt"/>
                <a:cs typeface="+mj-lt"/>
              </a:rPr>
              <a:t>Profit/(loss) before marketing and other expenses is calculated as the gross profit margin less general and administrative expenses excluding non-cash items such as stock-based compensation. Proft/(loss) before marketing and other expenses is used to provide investors with supplemental measures of our operating performance and thus highlight trends in our business that may not otherwise be apparent when relying solely on IFRS measures.</a:t>
            </a:r>
            <a:r>
              <a:rPr lang="en-CA" sz="600" b="0">
                <a:solidFill>
                  <a:srgbClr val="000000"/>
                </a:solidFill>
                <a:latin typeface="Montserrat"/>
                <a:ea typeface="+mj-lt"/>
                <a:cs typeface="Arial"/>
              </a:rPr>
              <a:t> </a:t>
            </a:r>
            <a:endParaRPr lang="en-CA"/>
          </a:p>
          <a:p>
            <a:pPr algn="just">
              <a:tabLst>
                <a:tab pos="1691640" algn="l"/>
              </a:tabLst>
            </a:pPr>
            <a:r>
              <a:rPr lang="en-CA" sz="600" b="0">
                <a:solidFill>
                  <a:schemeClr val="tx1">
                    <a:lumMod val="75000"/>
                    <a:lumOff val="25000"/>
                  </a:schemeClr>
                </a:solidFill>
                <a:latin typeface="Montserrat"/>
                <a:ea typeface="+mj-lt"/>
                <a:cs typeface="Arial"/>
              </a:rPr>
              <a:t>A reconciliation of historical non-IFRS financial measures to the most directly comparable IFRS measures is available on the Company’s website. Additional information on non-IFRS financial measures may be found in the Company’s earnings news releases or in additional information on the Company’s website or SEDAR+ at </a:t>
            </a:r>
            <a:r>
              <a:rPr lang="en-CA" sz="600" b="0">
                <a:solidFill>
                  <a:srgbClr val="404040"/>
                </a:solidFill>
                <a:latin typeface="Montserrat"/>
                <a:ea typeface="+mj-lt"/>
                <a:cs typeface="Arial"/>
                <a:hlinkClick r:id="rId3">
                  <a:extLst>
                    <a:ext uri="{A12FA001-AC4F-418D-AE19-62706E023703}">
                      <ahyp:hlinkClr xmlns:ahyp="http://schemas.microsoft.com/office/drawing/2018/hyperlinkcolor" val="tx"/>
                    </a:ext>
                  </a:extLst>
                </a:hlinkClick>
              </a:rPr>
              <a:t>www.sedarplus.ca</a:t>
            </a:r>
            <a:r>
              <a:rPr lang="en-CA" sz="600" b="0">
                <a:solidFill>
                  <a:schemeClr val="tx1">
                    <a:lumMod val="75000"/>
                    <a:lumOff val="25000"/>
                  </a:schemeClr>
                </a:solidFill>
                <a:latin typeface="Montserrat"/>
                <a:ea typeface="+mj-lt"/>
                <a:cs typeface="Arial"/>
              </a:rPr>
              <a:t>. </a:t>
            </a:r>
          </a:p>
          <a:p>
            <a:pPr>
              <a:tabLst>
                <a:tab pos="1691640" algn="l"/>
              </a:tabLst>
            </a:pPr>
            <a:r>
              <a:rPr lang="en-CA" sz="600">
                <a:solidFill>
                  <a:schemeClr val="tx1">
                    <a:lumMod val="75000"/>
                    <a:lumOff val="25000"/>
                  </a:schemeClr>
                </a:solidFill>
                <a:effectLst/>
                <a:latin typeface="Montserrat"/>
                <a:ea typeface="+mj-lt"/>
                <a:cs typeface="+mj-lt"/>
              </a:rPr>
              <a:t>Trademarks</a:t>
            </a:r>
            <a:endParaRPr lang="en-CA" sz="600">
              <a:solidFill>
                <a:schemeClr val="tx1">
                  <a:lumMod val="75000"/>
                  <a:lumOff val="25000"/>
                </a:schemeClr>
              </a:solidFill>
              <a:latin typeface="Montserrat"/>
              <a:ea typeface="+mj-lt"/>
              <a:cs typeface="+mj-lt"/>
            </a:endParaRPr>
          </a:p>
          <a:p>
            <a:pPr algn="just">
              <a:tabLst>
                <a:tab pos="1691640" algn="l"/>
              </a:tabLst>
            </a:pPr>
            <a:r>
              <a:rPr lang="en-CA" sz="600" b="0">
                <a:solidFill>
                  <a:schemeClr val="tx1">
                    <a:lumMod val="75000"/>
                    <a:lumOff val="25000"/>
                  </a:schemeClr>
                </a:solidFill>
                <a:effectLst/>
                <a:latin typeface="Montserrat"/>
                <a:ea typeface="+mj-lt"/>
                <a:cs typeface="+mj-lt"/>
              </a:rPr>
              <a:t>This presentation may contain trademarks, service marks, trade names and copyrights of other companies, which are the property of their respective owners. Solely for convenience, some of the trademarks, service marks, trade names and copyrights referred to in this presentation may be listed without the TM, SM © or ® symbols, but we will assert, to the fullest extent under applicable law, the rights of the applicable owners, if any, to these trademarks, service marks, trade names and copyrights.</a:t>
            </a:r>
            <a:endParaRPr lang="en-CA" sz="600">
              <a:solidFill>
                <a:schemeClr val="tx1">
                  <a:lumMod val="75000"/>
                  <a:lumOff val="25000"/>
                </a:schemeClr>
              </a:solidFill>
              <a:latin typeface="Montserrat"/>
              <a:ea typeface="+mj-lt"/>
              <a:cs typeface="+mj-lt"/>
            </a:endParaRPr>
          </a:p>
          <a:p>
            <a:pPr algn="just">
              <a:tabLst>
                <a:tab pos="1691640" algn="l"/>
              </a:tabLst>
            </a:pPr>
            <a:r>
              <a:rPr lang="en-CA" sz="600" b="0">
                <a:solidFill>
                  <a:schemeClr val="tx1">
                    <a:lumMod val="75000"/>
                    <a:lumOff val="25000"/>
                  </a:schemeClr>
                </a:solidFill>
                <a:effectLst/>
                <a:latin typeface="Montserrat"/>
                <a:ea typeface="+mj-lt"/>
                <a:cs typeface="+mj-lt"/>
              </a:rPr>
              <a:t>Unless otherwise specified, all dollar amounts in this presentation are expressed in Canadian dollars.</a:t>
            </a:r>
            <a:endParaRPr lang="en-CA" sz="600">
              <a:solidFill>
                <a:schemeClr val="tx1">
                  <a:lumMod val="75000"/>
                  <a:lumOff val="25000"/>
                </a:schemeClr>
              </a:solidFill>
              <a:latin typeface="Montserrat"/>
              <a:ea typeface="+mj-lt"/>
              <a:cs typeface="+mj-lt"/>
            </a:endParaRPr>
          </a:p>
          <a:p>
            <a:pPr>
              <a:lnSpc>
                <a:spcPct val="120000"/>
              </a:lnSpc>
            </a:pPr>
            <a:endParaRPr lang="en-CA" sz="600">
              <a:solidFill>
                <a:schemeClr val="tx1">
                  <a:lumMod val="75000"/>
                  <a:lumOff val="25000"/>
                </a:schemeClr>
              </a:solidFill>
              <a:effectLst/>
              <a:latin typeface="Montserrat" panose="00000500000000000000" pitchFamily="50" charset="0"/>
              <a:ea typeface="Calibri"/>
              <a:cs typeface="Arial" panose="020B0604020202020204" pitchFamily="34" charset="0"/>
            </a:endParaRPr>
          </a:p>
          <a:p>
            <a:pPr algn="just">
              <a:spcBef>
                <a:spcPts val="100"/>
              </a:spcBef>
            </a:pPr>
            <a:endParaRPr lang="en-CA" sz="600" b="0">
              <a:solidFill>
                <a:schemeClr val="tx1"/>
              </a:solidFill>
              <a:effectLst/>
              <a:latin typeface="Montserrat" panose="00000500000000000000" pitchFamily="50"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949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A26C-AC61-BD27-346D-4BD73851B51E}"/>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C4F6252A-B4BB-3A20-084B-CA47695CFB04}"/>
              </a:ext>
            </a:extLst>
          </p:cNvPr>
          <p:cNvSpPr txBox="1"/>
          <p:nvPr/>
        </p:nvSpPr>
        <p:spPr>
          <a:xfrm>
            <a:off x="4950390" y="2308150"/>
            <a:ext cx="7416801" cy="2083066"/>
          </a:xfrm>
          <a:prstGeom prst="rect">
            <a:avLst/>
          </a:prstGeom>
          <a:noFill/>
        </p:spPr>
        <p:txBody>
          <a:bodyPr vert="horz" wrap="square" lIns="36000" tIns="36000" rIns="90000" bIns="45720" rtlCol="0" anchor="ctr">
            <a:spAutoFit/>
          </a:bodyPr>
          <a:lstStyle>
            <a:lvl1pPr algn="l" defTabSz="914400" rtl="0" eaLnBrk="1" latinLnBrk="0" hangingPunct="1">
              <a:lnSpc>
                <a:spcPts val="4000"/>
              </a:lnSpc>
              <a:spcBef>
                <a:spcPct val="0"/>
              </a:spcBef>
              <a:buNone/>
              <a:defRPr sz="4800" b="1" i="0" kern="1200" cap="all" spc="-100" baseline="0">
                <a:solidFill>
                  <a:schemeClr val="bg1"/>
                </a:solidFill>
                <a:latin typeface="+mj-lt"/>
                <a:ea typeface="+mj-ea"/>
                <a:cs typeface="+mj-cs"/>
              </a:defRPr>
            </a:lvl1pPr>
          </a:lstStyle>
          <a:p>
            <a:pPr marL="0" marR="0" lvl="0" indent="0" algn="l" defTabSz="914400" rtl="0" eaLnBrk="1" fontAlgn="auto" latinLnBrk="0" hangingPunct="1">
              <a:lnSpc>
                <a:spcPts val="5200"/>
              </a:lnSpc>
              <a:spcBef>
                <a:spcPct val="0"/>
              </a:spcBef>
              <a:spcAft>
                <a:spcPct val="0"/>
              </a:spcAft>
              <a:buClrTx/>
              <a:buSzTx/>
              <a:buFontTx/>
              <a:buNone/>
              <a:defRPr/>
            </a:pPr>
            <a:r>
              <a:rPr lang="en-US" sz="4400" cap="none" spc="0">
                <a:solidFill>
                  <a:sysClr val="window" lastClr="FFFFFF"/>
                </a:solidFill>
                <a:latin typeface="Arial" panose="020B0604020202020204" pitchFamily="34" charset="0"/>
                <a:cs typeface="Arial" panose="020B0604020202020204" pitchFamily="34" charset="0"/>
              </a:rPr>
              <a:t>SPEARHEADING THE INTERSECTION OF </a:t>
            </a:r>
            <a:br>
              <a:rPr lang="en-US" sz="4400" cap="none" spc="0">
                <a:solidFill>
                  <a:sysClr val="window" lastClr="FFFFFF"/>
                </a:solidFill>
                <a:latin typeface="Arial" panose="020B0604020202020204" pitchFamily="34" charset="0"/>
                <a:cs typeface="Arial" panose="020B0604020202020204" pitchFamily="34" charset="0"/>
              </a:rPr>
            </a:br>
            <a:r>
              <a:rPr lang="en-US" sz="4400" cap="none" spc="0" err="1">
                <a:solidFill>
                  <a:sysClr val="window" lastClr="FFFFFF"/>
                </a:solidFill>
                <a:latin typeface="Arial" panose="020B0604020202020204" pitchFamily="34" charset="0"/>
                <a:cs typeface="Arial" panose="020B0604020202020204" pitchFamily="34" charset="0"/>
              </a:rPr>
              <a:t>iGAMING</a:t>
            </a:r>
            <a:r>
              <a:rPr lang="en-US" sz="4400" cap="none" spc="0">
                <a:solidFill>
                  <a:sysClr val="window" lastClr="FFFFFF"/>
                </a:solidFill>
                <a:latin typeface="Arial" panose="020B0604020202020204" pitchFamily="34" charset="0"/>
                <a:cs typeface="Arial" panose="020B0604020202020204" pitchFamily="34" charset="0"/>
              </a:rPr>
              <a:t> AND MEDIA</a:t>
            </a:r>
          </a:p>
        </p:txBody>
      </p:sp>
      <p:pic>
        <p:nvPicPr>
          <p:cNvPr id="11" name="Picture 10">
            <a:extLst>
              <a:ext uri="{FF2B5EF4-FFF2-40B4-BE49-F238E27FC236}">
                <a16:creationId xmlns:a16="http://schemas.microsoft.com/office/drawing/2014/main" id="{91285EBF-FC6D-45F4-8979-7B6FE28CE19B}"/>
              </a:ext>
            </a:extLst>
          </p:cNvPr>
          <p:cNvPicPr>
            <a:picLocks noChangeAspect="1"/>
          </p:cNvPicPr>
          <p:nvPr/>
        </p:nvPicPr>
        <p:blipFill>
          <a:blip r:embed="rId3"/>
          <a:srcRect/>
          <a:stretch/>
        </p:blipFill>
        <p:spPr>
          <a:xfrm>
            <a:off x="178890" y="1520792"/>
            <a:ext cx="4269097" cy="5337208"/>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778EB60A-3827-0849-E0DE-D273E7C45430}"/>
              </a:ext>
            </a:extLst>
          </p:cNvPr>
          <p:cNvPicPr>
            <a:picLocks noChangeAspect="1"/>
          </p:cNvPicPr>
          <p:nvPr/>
        </p:nvPicPr>
        <p:blipFill>
          <a:blip r:embed="rId4"/>
          <a:stretch>
            <a:fillRect/>
          </a:stretch>
        </p:blipFill>
        <p:spPr>
          <a:xfrm>
            <a:off x="1593072" y="788801"/>
            <a:ext cx="2881763" cy="827852"/>
          </a:xfrm>
          <a:prstGeom prst="rect">
            <a:avLst/>
          </a:prstGeom>
        </p:spPr>
      </p:pic>
    </p:spTree>
    <p:extLst>
      <p:ext uri="{BB962C8B-B14F-4D97-AF65-F5344CB8AC3E}">
        <p14:creationId xmlns:p14="http://schemas.microsoft.com/office/powerpoint/2010/main" val="101788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Description automatically generated with medium confidence">
            <a:extLst>
              <a:ext uri="{FF2B5EF4-FFF2-40B4-BE49-F238E27FC236}">
                <a16:creationId xmlns:a16="http://schemas.microsoft.com/office/drawing/2014/main" id="{ABB8EF31-C164-48D3-8F09-D503C6B8A51C}"/>
              </a:ext>
            </a:extLst>
          </p:cNvPr>
          <p:cNvPicPr>
            <a:picLocks noChangeAspect="1"/>
          </p:cNvPicPr>
          <p:nvPr/>
        </p:nvPicPr>
        <p:blipFill>
          <a:blip r:embed="rId3"/>
          <a:stretch>
            <a:fillRect/>
          </a:stretch>
        </p:blipFill>
        <p:spPr>
          <a:xfrm>
            <a:off x="785274" y="1016334"/>
            <a:ext cx="2535714" cy="5110662"/>
          </a:xfrm>
          <a:prstGeom prst="rect">
            <a:avLst/>
          </a:prstGeom>
        </p:spPr>
      </p:pic>
      <p:sp>
        <p:nvSpPr>
          <p:cNvPr id="2" name="Title 1">
            <a:extLst>
              <a:ext uri="{FF2B5EF4-FFF2-40B4-BE49-F238E27FC236}">
                <a16:creationId xmlns:a16="http://schemas.microsoft.com/office/drawing/2014/main" id="{B17A7F5C-4F05-4B17-96F1-0BA77011525D}"/>
              </a:ext>
            </a:extLst>
          </p:cNvPr>
          <p:cNvSpPr>
            <a:spLocks noGrp="1"/>
          </p:cNvSpPr>
          <p:nvPr>
            <p:ph type="title"/>
          </p:nvPr>
        </p:nvSpPr>
        <p:spPr/>
        <p:txBody>
          <a:bodyPr/>
          <a:lstStyle/>
          <a:p>
            <a:r>
              <a:rPr lang="en-US" cap="all">
                <a:latin typeface="Montserrat" panose="00000500000000000000" pitchFamily="50" charset="0"/>
              </a:rPr>
              <a:t>Investment Highlights </a:t>
            </a:r>
            <a:endParaRPr lang="en-CA" cap="all">
              <a:latin typeface="Montserrat" panose="00000500000000000000" pitchFamily="50" charset="0"/>
            </a:endParaRPr>
          </a:p>
        </p:txBody>
      </p:sp>
      <p:grpSp>
        <p:nvGrpSpPr>
          <p:cNvPr id="8" name="Group 7">
            <a:extLst>
              <a:ext uri="{FF2B5EF4-FFF2-40B4-BE49-F238E27FC236}">
                <a16:creationId xmlns:a16="http://schemas.microsoft.com/office/drawing/2014/main" id="{FD4F376E-1B9B-43D4-901B-FC494017AFDA}"/>
              </a:ext>
            </a:extLst>
          </p:cNvPr>
          <p:cNvGrpSpPr/>
          <p:nvPr/>
        </p:nvGrpSpPr>
        <p:grpSpPr>
          <a:xfrm>
            <a:off x="3876737" y="4623268"/>
            <a:ext cx="6780035" cy="592204"/>
            <a:chOff x="3402190" y="1249190"/>
            <a:chExt cx="6780035" cy="592204"/>
          </a:xfrm>
        </p:grpSpPr>
        <p:sp>
          <p:nvSpPr>
            <p:cNvPr id="97" name="Subtitle 8">
              <a:extLst>
                <a:ext uri="{FF2B5EF4-FFF2-40B4-BE49-F238E27FC236}">
                  <a16:creationId xmlns:a16="http://schemas.microsoft.com/office/drawing/2014/main" id="{1F3C9A15-84BE-4495-8A90-3C2E519CF5AF}"/>
                </a:ext>
              </a:extLst>
            </p:cNvPr>
            <p:cNvSpPr txBox="1"/>
            <p:nvPr/>
          </p:nvSpPr>
          <p:spPr>
            <a:xfrm>
              <a:off x="4262959" y="1249190"/>
              <a:ext cx="5919266" cy="592204"/>
            </a:xfrm>
            <a:prstGeom prst="rect">
              <a:avLst/>
            </a:prstGeom>
          </p:spPr>
          <p:txBody>
            <a:bodyPr vert="horz" wrap="square" lIns="0" tIns="36000" rIns="91440" bIns="36000" rtlCol="0" anchor="ctr">
              <a:sp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100"/>
                </a:lnSpc>
                <a:spcBef>
                  <a:spcPct val="0"/>
                </a:spcBef>
                <a:defRPr/>
              </a:pPr>
              <a:r>
                <a:rPr lang="en-US" b="0">
                  <a:solidFill>
                    <a:srgbClr val="02243C"/>
                  </a:solidFill>
                  <a:latin typeface="Montserrat" panose="00000500000000000000" pitchFamily="50" charset="0"/>
                  <a:cs typeface="Arial"/>
                </a:rPr>
                <a:t>Differentiated positioning as a premium offering leading to a superior customer experience and user economics</a:t>
              </a:r>
              <a:endParaRPr lang="en-US" b="0" i="0" u="none" strike="noStrike" kern="1200" cap="none" spc="0" normalizeH="0" baseline="0" noProof="0">
                <a:ln>
                  <a:noFill/>
                </a:ln>
                <a:solidFill>
                  <a:srgbClr val="02243C"/>
                </a:solidFill>
                <a:effectLst/>
                <a:uLnTx/>
                <a:uFillTx/>
                <a:latin typeface="Montserrat" panose="00000500000000000000" pitchFamily="50" charset="0"/>
                <a:cs typeface="Arial" panose="020B0604020202020204" pitchFamily="34" charset="0"/>
              </a:endParaRPr>
            </a:p>
          </p:txBody>
        </p:sp>
        <p:grpSp>
          <p:nvGrpSpPr>
            <p:cNvPr id="132" name="Group 131">
              <a:extLst>
                <a:ext uri="{FF2B5EF4-FFF2-40B4-BE49-F238E27FC236}">
                  <a16:creationId xmlns:a16="http://schemas.microsoft.com/office/drawing/2014/main" id="{4DFE4797-49CB-4D5F-95E4-C5E41C4423C7}"/>
                </a:ext>
              </a:extLst>
            </p:cNvPr>
            <p:cNvGrpSpPr/>
            <p:nvPr/>
          </p:nvGrpSpPr>
          <p:grpSpPr>
            <a:xfrm>
              <a:off x="3402190" y="1259716"/>
              <a:ext cx="681713" cy="571152"/>
              <a:chOff x="3175584" y="2932701"/>
              <a:chExt cx="681713" cy="571152"/>
            </a:xfrm>
            <a:solidFill>
              <a:srgbClr val="00B0F0"/>
            </a:solidFill>
          </p:grpSpPr>
          <p:sp>
            <p:nvSpPr>
              <p:cNvPr id="133" name="Rectangle 132">
                <a:extLst>
                  <a:ext uri="{FF2B5EF4-FFF2-40B4-BE49-F238E27FC236}">
                    <a16:creationId xmlns:a16="http://schemas.microsoft.com/office/drawing/2014/main" id="{87752F21-C911-42D0-B426-2CC64207B5B7}"/>
                  </a:ext>
                </a:extLst>
              </p:cNvPr>
              <p:cNvSpPr/>
              <p:nvPr/>
            </p:nvSpPr>
            <p:spPr>
              <a:xfrm>
                <a:off x="3175584" y="2932701"/>
                <a:ext cx="681713" cy="571152"/>
              </a:xfrm>
              <a:prstGeom prst="rect">
                <a:avLst/>
              </a:prstGeom>
              <a:solidFill>
                <a:srgbClr val="1479CE"/>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ct val="0"/>
                  </a:spcBef>
                  <a:spcAft>
                    <a:spcPct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Montserrat" panose="00000500000000000000" pitchFamily="50" charset="0"/>
                  <a:cs typeface="Arial" panose="020B0604020202020204" pitchFamily="34" charset="0"/>
                </a:endParaRPr>
              </a:p>
            </p:txBody>
          </p:sp>
          <p:sp>
            <p:nvSpPr>
              <p:cNvPr id="134" name="TextBox 133">
                <a:extLst>
                  <a:ext uri="{FF2B5EF4-FFF2-40B4-BE49-F238E27FC236}">
                    <a16:creationId xmlns:a16="http://schemas.microsoft.com/office/drawing/2014/main" id="{CF9E4B96-0A5A-472E-9B35-B1B0C78A53AC}"/>
                  </a:ext>
                </a:extLst>
              </p:cNvPr>
              <p:cNvSpPr txBox="1"/>
              <p:nvPr/>
            </p:nvSpPr>
            <p:spPr>
              <a:xfrm>
                <a:off x="3238504" y="3033611"/>
                <a:ext cx="555872" cy="374718"/>
              </a:xfrm>
              <a:prstGeom prst="rect">
                <a:avLst/>
              </a:prstGeom>
              <a:noFill/>
            </p:spPr>
            <p:txBody>
              <a:bodyPr wrap="square" lIns="0" tIns="0" rIns="0" bIns="0" rtlCol="0">
                <a:spAutoFit/>
              </a:bodyPr>
              <a:lstStyle/>
              <a:p>
                <a:pPr marL="0" marR="0" lvl="0" indent="0" algn="ctr" defTabSz="914400" rtl="0" eaLnBrk="1" fontAlgn="auto" latinLnBrk="0" hangingPunct="1">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ontserrat" panose="00000500000000000000" pitchFamily="50" charset="0"/>
                    <a:ea typeface="Helvetica Neue Condensed Black" panose="02000503000000020004" pitchFamily="2" charset="0"/>
                    <a:cs typeface="Arial" panose="020B0604020202020204" pitchFamily="34" charset="0"/>
                  </a:rPr>
                  <a:t>05</a:t>
                </a:r>
              </a:p>
            </p:txBody>
          </p:sp>
        </p:grpSp>
      </p:grpSp>
      <p:grpSp>
        <p:nvGrpSpPr>
          <p:cNvPr id="7" name="Group 6">
            <a:extLst>
              <a:ext uri="{FF2B5EF4-FFF2-40B4-BE49-F238E27FC236}">
                <a16:creationId xmlns:a16="http://schemas.microsoft.com/office/drawing/2014/main" id="{B7CEBCA6-9274-429A-8B21-27D2EA98E0EB}"/>
              </a:ext>
            </a:extLst>
          </p:cNvPr>
          <p:cNvGrpSpPr/>
          <p:nvPr/>
        </p:nvGrpSpPr>
        <p:grpSpPr>
          <a:xfrm>
            <a:off x="3875671" y="3781145"/>
            <a:ext cx="6704901" cy="592204"/>
            <a:chOff x="3401124" y="2207096"/>
            <a:chExt cx="6704901" cy="592204"/>
          </a:xfrm>
        </p:grpSpPr>
        <p:sp>
          <p:nvSpPr>
            <p:cNvPr id="95" name="Subtitle 8">
              <a:extLst>
                <a:ext uri="{FF2B5EF4-FFF2-40B4-BE49-F238E27FC236}">
                  <a16:creationId xmlns:a16="http://schemas.microsoft.com/office/drawing/2014/main" id="{86CFAB70-0BE1-4E9A-8A7C-0EBBC62F8627}"/>
                </a:ext>
              </a:extLst>
            </p:cNvPr>
            <p:cNvSpPr txBox="1"/>
            <p:nvPr/>
          </p:nvSpPr>
          <p:spPr>
            <a:xfrm>
              <a:off x="4262959" y="2207096"/>
              <a:ext cx="5843066" cy="592204"/>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00"/>
                </a:lnSpc>
                <a:spcBef>
                  <a:spcPct val="0"/>
                </a:spcBef>
                <a:spcAft>
                  <a:spcPct val="0"/>
                </a:spcAft>
                <a:buClrTx/>
                <a:buSzTx/>
                <a:buFont typeface="Arial"/>
                <a:buNone/>
                <a:tabLst/>
                <a:defRPr/>
              </a:pPr>
              <a:r>
                <a:rPr kumimoji="0" lang="en-US" sz="1600" i="0" u="none" strike="noStrike" kern="1200" cap="none" spc="0" normalizeH="0" baseline="0" noProof="0">
                  <a:ln>
                    <a:noFill/>
                  </a:ln>
                  <a:solidFill>
                    <a:srgbClr val="02243C"/>
                  </a:solidFill>
                  <a:effectLst/>
                  <a:uLnTx/>
                  <a:uFillTx/>
                  <a:latin typeface="Montserrat" panose="00000500000000000000" pitchFamily="50" charset="0"/>
                  <a:cs typeface="Arial"/>
                </a:rPr>
                <a:t>Experienced management team with local knowledge and insights targeting the Canadian audience</a:t>
              </a:r>
            </a:p>
          </p:txBody>
        </p:sp>
        <p:grpSp>
          <p:nvGrpSpPr>
            <p:cNvPr id="135" name="Group 134">
              <a:extLst>
                <a:ext uri="{FF2B5EF4-FFF2-40B4-BE49-F238E27FC236}">
                  <a16:creationId xmlns:a16="http://schemas.microsoft.com/office/drawing/2014/main" id="{63570E75-66B6-4128-B70C-DC846660A956}"/>
                </a:ext>
              </a:extLst>
            </p:cNvPr>
            <p:cNvGrpSpPr/>
            <p:nvPr/>
          </p:nvGrpSpPr>
          <p:grpSpPr>
            <a:xfrm>
              <a:off x="3401124" y="2217622"/>
              <a:ext cx="681713" cy="571152"/>
              <a:chOff x="3175584" y="2932701"/>
              <a:chExt cx="681713" cy="571152"/>
            </a:xfrm>
            <a:solidFill>
              <a:srgbClr val="00B0F0"/>
            </a:solidFill>
          </p:grpSpPr>
          <p:sp>
            <p:nvSpPr>
              <p:cNvPr id="136" name="Rectangle 135">
                <a:extLst>
                  <a:ext uri="{FF2B5EF4-FFF2-40B4-BE49-F238E27FC236}">
                    <a16:creationId xmlns:a16="http://schemas.microsoft.com/office/drawing/2014/main" id="{393AC6FA-BCA7-4C58-BB06-BF5F3F30D84D}"/>
                  </a:ext>
                </a:extLst>
              </p:cNvPr>
              <p:cNvSpPr/>
              <p:nvPr/>
            </p:nvSpPr>
            <p:spPr>
              <a:xfrm>
                <a:off x="3175584" y="2932701"/>
                <a:ext cx="681713" cy="571152"/>
              </a:xfrm>
              <a:prstGeom prst="rect">
                <a:avLst/>
              </a:prstGeom>
              <a:solidFill>
                <a:srgbClr val="1479CE"/>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Montserrat" panose="00000500000000000000" pitchFamily="50" charset="0"/>
                  <a:cs typeface="Arial" panose="020B0604020202020204" pitchFamily="34" charset="0"/>
                </a:endParaRPr>
              </a:p>
            </p:txBody>
          </p:sp>
          <p:sp>
            <p:nvSpPr>
              <p:cNvPr id="137" name="TextBox 136">
                <a:extLst>
                  <a:ext uri="{FF2B5EF4-FFF2-40B4-BE49-F238E27FC236}">
                    <a16:creationId xmlns:a16="http://schemas.microsoft.com/office/drawing/2014/main" id="{7DD105FF-C1AB-4A37-8B11-D5CAB3A06FF8}"/>
                  </a:ext>
                </a:extLst>
              </p:cNvPr>
              <p:cNvSpPr txBox="1"/>
              <p:nvPr/>
            </p:nvSpPr>
            <p:spPr>
              <a:xfrm>
                <a:off x="3238504" y="3033611"/>
                <a:ext cx="5558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ontserrat" panose="00000500000000000000" pitchFamily="50" charset="0"/>
                    <a:ea typeface="Helvetica Neue Condensed Black" panose="02000503000000020004" pitchFamily="2" charset="0"/>
                    <a:cs typeface="Arial" panose="020B0604020202020204" pitchFamily="34" charset="0"/>
                  </a:rPr>
                  <a:t>04</a:t>
                </a:r>
              </a:p>
            </p:txBody>
          </p:sp>
        </p:grpSp>
      </p:grpSp>
      <p:grpSp>
        <p:nvGrpSpPr>
          <p:cNvPr id="6" name="Group 5">
            <a:extLst>
              <a:ext uri="{FF2B5EF4-FFF2-40B4-BE49-F238E27FC236}">
                <a16:creationId xmlns:a16="http://schemas.microsoft.com/office/drawing/2014/main" id="{8697637D-2B1B-EA38-62BB-5C9E9CCE3213}"/>
              </a:ext>
            </a:extLst>
          </p:cNvPr>
          <p:cNvGrpSpPr/>
          <p:nvPr/>
        </p:nvGrpSpPr>
        <p:grpSpPr>
          <a:xfrm>
            <a:off x="3875671" y="2082173"/>
            <a:ext cx="7985635" cy="571152"/>
            <a:chOff x="3401124" y="2158954"/>
            <a:chExt cx="7985635" cy="571152"/>
          </a:xfrm>
        </p:grpSpPr>
        <p:grpSp>
          <p:nvGrpSpPr>
            <p:cNvPr id="92" name="Group 91">
              <a:extLst>
                <a:ext uri="{FF2B5EF4-FFF2-40B4-BE49-F238E27FC236}">
                  <a16:creationId xmlns:a16="http://schemas.microsoft.com/office/drawing/2014/main" id="{5799D33B-E133-4692-8E8A-A335B0249CEE}"/>
                </a:ext>
              </a:extLst>
            </p:cNvPr>
            <p:cNvGrpSpPr/>
            <p:nvPr/>
          </p:nvGrpSpPr>
          <p:grpSpPr>
            <a:xfrm>
              <a:off x="3401124" y="2158954"/>
              <a:ext cx="681713" cy="571152"/>
              <a:chOff x="3175584" y="2932701"/>
              <a:chExt cx="681713" cy="571152"/>
            </a:xfrm>
            <a:solidFill>
              <a:srgbClr val="00B0F0"/>
            </a:solidFill>
          </p:grpSpPr>
          <p:sp>
            <p:nvSpPr>
              <p:cNvPr id="93" name="Rectangle 92">
                <a:extLst>
                  <a:ext uri="{FF2B5EF4-FFF2-40B4-BE49-F238E27FC236}">
                    <a16:creationId xmlns:a16="http://schemas.microsoft.com/office/drawing/2014/main" id="{3024E9D5-4A29-4380-B753-F96D89DC7EA0}"/>
                  </a:ext>
                </a:extLst>
              </p:cNvPr>
              <p:cNvSpPr/>
              <p:nvPr/>
            </p:nvSpPr>
            <p:spPr>
              <a:xfrm>
                <a:off x="3175584" y="2932701"/>
                <a:ext cx="681713" cy="571152"/>
              </a:xfrm>
              <a:prstGeom prst="rect">
                <a:avLst/>
              </a:prstGeom>
              <a:solidFill>
                <a:srgbClr val="1479CE"/>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Montserrat" panose="00000500000000000000" pitchFamily="50" charset="0"/>
                  <a:cs typeface="Arial" panose="020B0604020202020204" pitchFamily="34" charset="0"/>
                </a:endParaRPr>
              </a:p>
            </p:txBody>
          </p:sp>
          <p:sp>
            <p:nvSpPr>
              <p:cNvPr id="94" name="TextBox 93">
                <a:extLst>
                  <a:ext uri="{FF2B5EF4-FFF2-40B4-BE49-F238E27FC236}">
                    <a16:creationId xmlns:a16="http://schemas.microsoft.com/office/drawing/2014/main" id="{092D8EF2-3A12-4F60-A24E-C3EA3F0BE842}"/>
                  </a:ext>
                </a:extLst>
              </p:cNvPr>
              <p:cNvSpPr txBox="1"/>
              <p:nvPr/>
            </p:nvSpPr>
            <p:spPr>
              <a:xfrm>
                <a:off x="3238504" y="3033611"/>
                <a:ext cx="5558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ontserrat" panose="00000500000000000000" pitchFamily="50" charset="0"/>
                    <a:ea typeface="Helvetica Neue Condensed Black" panose="02000503000000020004" pitchFamily="2" charset="0"/>
                    <a:cs typeface="Arial" panose="020B0604020202020204" pitchFamily="34" charset="0"/>
                  </a:rPr>
                  <a:t>02</a:t>
                </a:r>
              </a:p>
            </p:txBody>
          </p:sp>
        </p:grpSp>
        <p:sp>
          <p:nvSpPr>
            <p:cNvPr id="157" name="Subtitle 8">
              <a:extLst>
                <a:ext uri="{FF2B5EF4-FFF2-40B4-BE49-F238E27FC236}">
                  <a16:creationId xmlns:a16="http://schemas.microsoft.com/office/drawing/2014/main" id="{B370499F-D222-4123-BD3A-BB573D9C6810}"/>
                </a:ext>
              </a:extLst>
            </p:cNvPr>
            <p:cNvSpPr txBox="1"/>
            <p:nvPr/>
          </p:nvSpPr>
          <p:spPr>
            <a:xfrm>
              <a:off x="4262959" y="2285068"/>
              <a:ext cx="7123800" cy="318924"/>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defRPr/>
              </a:pPr>
              <a:r>
                <a:rPr lang="en-US" sz="1600" spc="0">
                  <a:solidFill>
                    <a:srgbClr val="02243C"/>
                  </a:solidFill>
                  <a:latin typeface="Montserrat" panose="00000500000000000000" pitchFamily="50" charset="0"/>
                  <a:cs typeface="Arial"/>
                </a:rPr>
                <a:t>I</a:t>
              </a:r>
              <a:r>
                <a:rPr kumimoji="0" lang="en-US" sz="1600" i="0" u="none" strike="noStrike" kern="1200" cap="none" spc="0" normalizeH="0" baseline="0" noProof="0" err="1">
                  <a:ln>
                    <a:noFill/>
                  </a:ln>
                  <a:solidFill>
                    <a:srgbClr val="02243C"/>
                  </a:solidFill>
                  <a:effectLst/>
                  <a:uLnTx/>
                  <a:uFillTx/>
                  <a:latin typeface="Montserrat" panose="00000500000000000000" pitchFamily="50" charset="0"/>
                  <a:cs typeface="Arial"/>
                </a:rPr>
                <a:t>ndustry</a:t>
              </a:r>
              <a:r>
                <a:rPr kumimoji="0" lang="en-US" sz="1600" i="0" u="none" strike="noStrike" kern="1200" cap="none" spc="0" normalizeH="0" baseline="0" noProof="0">
                  <a:ln>
                    <a:noFill/>
                  </a:ln>
                  <a:solidFill>
                    <a:srgbClr val="02243C"/>
                  </a:solidFill>
                  <a:effectLst/>
                  <a:uLnTx/>
                  <a:uFillTx/>
                  <a:latin typeface="Montserrat" panose="00000500000000000000" pitchFamily="50" charset="0"/>
                  <a:cs typeface="Arial"/>
                </a:rPr>
                <a:t> leading</a:t>
              </a:r>
              <a:r>
                <a:rPr lang="en-US" sz="1600" spc="0">
                  <a:solidFill>
                    <a:srgbClr val="02243C"/>
                  </a:solidFill>
                  <a:latin typeface="Montserrat" panose="00000500000000000000" pitchFamily="50" charset="0"/>
                  <a:cs typeface="Arial"/>
                </a:rPr>
                <a:t> </a:t>
              </a:r>
              <a:r>
                <a:rPr kumimoji="0" lang="en-US" sz="1600" i="0" u="none" strike="noStrike" kern="1200" cap="none" spc="0" normalizeH="0" baseline="0" noProof="0">
                  <a:ln>
                    <a:noFill/>
                  </a:ln>
                  <a:solidFill>
                    <a:srgbClr val="02243C"/>
                  </a:solidFill>
                  <a:effectLst/>
                  <a:uLnTx/>
                  <a:uFillTx/>
                  <a:latin typeface="Montserrat" panose="00000500000000000000" pitchFamily="50" charset="0"/>
                  <a:cs typeface="Arial"/>
                </a:rPr>
                <a:t>gaming content</a:t>
              </a:r>
              <a:r>
                <a:rPr lang="en-US" sz="1600" spc="0">
                  <a:solidFill>
                    <a:srgbClr val="02243C"/>
                  </a:solidFill>
                  <a:latin typeface="Montserrat" panose="00000500000000000000" pitchFamily="50" charset="0"/>
                  <a:cs typeface="Arial"/>
                </a:rPr>
                <a:t> and technology</a:t>
              </a:r>
              <a:endParaRPr kumimoji="0" lang="en-US" sz="1600" i="0" u="none" strike="noStrike" kern="1200" cap="none" spc="0" normalizeH="0" baseline="0" noProof="0">
                <a:ln>
                  <a:noFill/>
                </a:ln>
                <a:solidFill>
                  <a:srgbClr val="02243C"/>
                </a:solidFill>
                <a:effectLst/>
                <a:uLnTx/>
                <a:uFillTx/>
                <a:latin typeface="Montserrat" panose="00000500000000000000" pitchFamily="50" charset="0"/>
              </a:endParaRPr>
            </a:p>
          </p:txBody>
        </p:sp>
      </p:grpSp>
      <p:grpSp>
        <p:nvGrpSpPr>
          <p:cNvPr id="5" name="Group 4">
            <a:extLst>
              <a:ext uri="{FF2B5EF4-FFF2-40B4-BE49-F238E27FC236}">
                <a16:creationId xmlns:a16="http://schemas.microsoft.com/office/drawing/2014/main" id="{D182A68E-DF42-4470-A9D7-F4517A4E98A0}"/>
              </a:ext>
            </a:extLst>
          </p:cNvPr>
          <p:cNvGrpSpPr/>
          <p:nvPr/>
        </p:nvGrpSpPr>
        <p:grpSpPr>
          <a:xfrm>
            <a:off x="3875671" y="5465448"/>
            <a:ext cx="6552501" cy="592204"/>
            <a:chOff x="3401124" y="3961466"/>
            <a:chExt cx="6552501" cy="592204"/>
          </a:xfrm>
        </p:grpSpPr>
        <p:grpSp>
          <p:nvGrpSpPr>
            <p:cNvPr id="138" name="Group 137">
              <a:extLst>
                <a:ext uri="{FF2B5EF4-FFF2-40B4-BE49-F238E27FC236}">
                  <a16:creationId xmlns:a16="http://schemas.microsoft.com/office/drawing/2014/main" id="{AAC2EC78-0F97-41B1-95AE-1D09AEC13BAB}"/>
                </a:ext>
              </a:extLst>
            </p:cNvPr>
            <p:cNvGrpSpPr/>
            <p:nvPr/>
          </p:nvGrpSpPr>
          <p:grpSpPr>
            <a:xfrm>
              <a:off x="3401124" y="3971992"/>
              <a:ext cx="681713" cy="571152"/>
              <a:chOff x="3175584" y="2932701"/>
              <a:chExt cx="681713" cy="571152"/>
            </a:xfrm>
            <a:solidFill>
              <a:srgbClr val="00B0F0"/>
            </a:solidFill>
          </p:grpSpPr>
          <p:sp>
            <p:nvSpPr>
              <p:cNvPr id="139" name="Rectangle 138">
                <a:extLst>
                  <a:ext uri="{FF2B5EF4-FFF2-40B4-BE49-F238E27FC236}">
                    <a16:creationId xmlns:a16="http://schemas.microsoft.com/office/drawing/2014/main" id="{5689332A-D855-40BD-9879-F6A5BA8770F4}"/>
                  </a:ext>
                </a:extLst>
              </p:cNvPr>
              <p:cNvSpPr/>
              <p:nvPr/>
            </p:nvSpPr>
            <p:spPr>
              <a:xfrm>
                <a:off x="3175584" y="2932701"/>
                <a:ext cx="681713" cy="571152"/>
              </a:xfrm>
              <a:prstGeom prst="rect">
                <a:avLst/>
              </a:prstGeom>
              <a:solidFill>
                <a:srgbClr val="1479CE"/>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Montserrat" panose="00000500000000000000" pitchFamily="50" charset="0"/>
                  <a:cs typeface="Arial" panose="020B0604020202020204" pitchFamily="34" charset="0"/>
                </a:endParaRPr>
              </a:p>
            </p:txBody>
          </p:sp>
          <p:sp>
            <p:nvSpPr>
              <p:cNvPr id="140" name="TextBox 139">
                <a:extLst>
                  <a:ext uri="{FF2B5EF4-FFF2-40B4-BE49-F238E27FC236}">
                    <a16:creationId xmlns:a16="http://schemas.microsoft.com/office/drawing/2014/main" id="{3F1738B5-B409-4B97-B8C2-734167C9AD3C}"/>
                  </a:ext>
                </a:extLst>
              </p:cNvPr>
              <p:cNvSpPr txBox="1"/>
              <p:nvPr/>
            </p:nvSpPr>
            <p:spPr>
              <a:xfrm>
                <a:off x="3238504" y="3033611"/>
                <a:ext cx="5558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ontserrat" panose="00000500000000000000" pitchFamily="50" charset="0"/>
                    <a:ea typeface="Helvetica Neue Condensed Black" panose="02000503000000020004" pitchFamily="2" charset="0"/>
                    <a:cs typeface="Arial" panose="020B0604020202020204" pitchFamily="34" charset="0"/>
                  </a:rPr>
                  <a:t>06</a:t>
                </a:r>
              </a:p>
            </p:txBody>
          </p:sp>
        </p:grpSp>
        <p:sp>
          <p:nvSpPr>
            <p:cNvPr id="158" name="Subtitle 8">
              <a:extLst>
                <a:ext uri="{FF2B5EF4-FFF2-40B4-BE49-F238E27FC236}">
                  <a16:creationId xmlns:a16="http://schemas.microsoft.com/office/drawing/2014/main" id="{30D99415-F46D-4EE2-AD97-F32FA0668BC4}"/>
                </a:ext>
              </a:extLst>
            </p:cNvPr>
            <p:cNvSpPr txBox="1"/>
            <p:nvPr/>
          </p:nvSpPr>
          <p:spPr>
            <a:xfrm>
              <a:off x="4262959" y="3961466"/>
              <a:ext cx="5690666" cy="592204"/>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00"/>
                </a:lnSpc>
                <a:spcBef>
                  <a:spcPct val="0"/>
                </a:spcBef>
                <a:spcAft>
                  <a:spcPct val="0"/>
                </a:spcAft>
                <a:buClrTx/>
                <a:buSzTx/>
                <a:buFont typeface="Arial"/>
                <a:buNone/>
                <a:tabLst/>
                <a:defRPr/>
              </a:pPr>
              <a:r>
                <a:rPr kumimoji="0" lang="en-US" sz="1600" i="0" u="none" strike="noStrike" kern="1200" cap="none" spc="0" normalizeH="0" baseline="0" noProof="0">
                  <a:ln>
                    <a:noFill/>
                  </a:ln>
                  <a:solidFill>
                    <a:srgbClr val="02243C"/>
                  </a:solidFill>
                  <a:effectLst/>
                  <a:uLnTx/>
                  <a:uFillTx/>
                  <a:latin typeface="Montserrat" panose="00000500000000000000" pitchFamily="50" charset="0"/>
                </a:rPr>
                <a:t>Variable cost model fully aligning incentives amongst vendors and NorthStar</a:t>
              </a:r>
            </a:p>
          </p:txBody>
        </p:sp>
      </p:grpSp>
      <p:grpSp>
        <p:nvGrpSpPr>
          <p:cNvPr id="3" name="Group 2">
            <a:extLst>
              <a:ext uri="{FF2B5EF4-FFF2-40B4-BE49-F238E27FC236}">
                <a16:creationId xmlns:a16="http://schemas.microsoft.com/office/drawing/2014/main" id="{66CBA270-B2B5-4399-98D9-6F669BE45F59}"/>
              </a:ext>
            </a:extLst>
          </p:cNvPr>
          <p:cNvGrpSpPr/>
          <p:nvPr/>
        </p:nvGrpSpPr>
        <p:grpSpPr>
          <a:xfrm>
            <a:off x="3875671" y="1091098"/>
            <a:ext cx="7190676" cy="861509"/>
            <a:chOff x="3401124" y="4762850"/>
            <a:chExt cx="7190676" cy="861509"/>
          </a:xfrm>
        </p:grpSpPr>
        <p:grpSp>
          <p:nvGrpSpPr>
            <p:cNvPr id="150" name="Group 149">
              <a:extLst>
                <a:ext uri="{FF2B5EF4-FFF2-40B4-BE49-F238E27FC236}">
                  <a16:creationId xmlns:a16="http://schemas.microsoft.com/office/drawing/2014/main" id="{47235123-E232-4C91-9F81-C980184D5A2E}"/>
                </a:ext>
              </a:extLst>
            </p:cNvPr>
            <p:cNvGrpSpPr/>
            <p:nvPr/>
          </p:nvGrpSpPr>
          <p:grpSpPr>
            <a:xfrm>
              <a:off x="3401124" y="4895383"/>
              <a:ext cx="681713" cy="571152"/>
              <a:chOff x="3175584" y="2932701"/>
              <a:chExt cx="681713" cy="571152"/>
            </a:xfrm>
            <a:solidFill>
              <a:srgbClr val="00B0F0"/>
            </a:solidFill>
          </p:grpSpPr>
          <p:sp>
            <p:nvSpPr>
              <p:cNvPr id="154" name="Rectangle 153">
                <a:extLst>
                  <a:ext uri="{FF2B5EF4-FFF2-40B4-BE49-F238E27FC236}">
                    <a16:creationId xmlns:a16="http://schemas.microsoft.com/office/drawing/2014/main" id="{0EBD0C14-BC91-4EA8-8DD7-833C4E2A340D}"/>
                  </a:ext>
                </a:extLst>
              </p:cNvPr>
              <p:cNvSpPr/>
              <p:nvPr/>
            </p:nvSpPr>
            <p:spPr>
              <a:xfrm>
                <a:off x="3175584" y="2932701"/>
                <a:ext cx="681713" cy="571152"/>
              </a:xfrm>
              <a:prstGeom prst="rect">
                <a:avLst/>
              </a:prstGeom>
              <a:solidFill>
                <a:srgbClr val="1479CE"/>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cs typeface="Arial" panose="020B0604020202020204" pitchFamily="34" charset="0"/>
                </a:endParaRPr>
              </a:p>
            </p:txBody>
          </p:sp>
          <p:sp>
            <p:nvSpPr>
              <p:cNvPr id="155" name="TextBox 154">
                <a:extLst>
                  <a:ext uri="{FF2B5EF4-FFF2-40B4-BE49-F238E27FC236}">
                    <a16:creationId xmlns:a16="http://schemas.microsoft.com/office/drawing/2014/main" id="{DF5BD8C6-E80F-499F-AC21-47217EA1129D}"/>
                  </a:ext>
                </a:extLst>
              </p:cNvPr>
              <p:cNvSpPr txBox="1"/>
              <p:nvPr/>
            </p:nvSpPr>
            <p:spPr>
              <a:xfrm>
                <a:off x="3238504" y="3033611"/>
                <a:ext cx="555872" cy="374718"/>
              </a:xfrm>
              <a:prstGeom prst="rect">
                <a:avLst/>
              </a:prstGeom>
              <a:noFill/>
            </p:spPr>
            <p:txBody>
              <a:bodyPr wrap="square" lIns="0" tIns="0" rIns="0" bIns="0" rtlCol="0">
                <a:spAutoFit/>
              </a:bodyPr>
              <a:lstStyle/>
              <a:p>
                <a:pPr marL="0" marR="0" lvl="0" indent="0" algn="ctr" defTabSz="914400" rtl="0" eaLnBrk="1" fontAlgn="auto" latinLnBrk="0" hangingPunct="1">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ontserrat" panose="00000500000000000000" pitchFamily="50" charset="0"/>
                    <a:ea typeface="Helvetica Neue Condensed Black" panose="02000503000000020004" pitchFamily="2" charset="0"/>
                    <a:cs typeface="Arial" panose="020B0604020202020204" pitchFamily="34" charset="0"/>
                  </a:rPr>
                  <a:t>01</a:t>
                </a:r>
              </a:p>
            </p:txBody>
          </p:sp>
        </p:grpSp>
        <p:sp>
          <p:nvSpPr>
            <p:cNvPr id="32" name="Subtitle 8">
              <a:extLst>
                <a:ext uri="{FF2B5EF4-FFF2-40B4-BE49-F238E27FC236}">
                  <a16:creationId xmlns:a16="http://schemas.microsoft.com/office/drawing/2014/main" id="{0B18E044-E921-44BA-89C3-ED62C0BD05AF}"/>
                </a:ext>
              </a:extLst>
            </p:cNvPr>
            <p:cNvSpPr txBox="1"/>
            <p:nvPr/>
          </p:nvSpPr>
          <p:spPr>
            <a:xfrm>
              <a:off x="4262959" y="4762850"/>
              <a:ext cx="6328841" cy="861509"/>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00"/>
                </a:lnSpc>
                <a:spcBef>
                  <a:spcPct val="0"/>
                </a:spcBef>
                <a:spcAft>
                  <a:spcPct val="0"/>
                </a:spcAft>
                <a:buClrTx/>
                <a:buSzTx/>
                <a:buFont typeface="Arial"/>
                <a:buNone/>
                <a:tabLst/>
                <a:defRPr/>
              </a:pPr>
              <a:r>
                <a:rPr lang="en-US" sz="1600" spc="0">
                  <a:solidFill>
                    <a:srgbClr val="02243C"/>
                  </a:solidFill>
                  <a:latin typeface="Montserrat" panose="00000500000000000000" pitchFamily="50" charset="0"/>
                </a:rPr>
                <a:t>~C</a:t>
              </a:r>
              <a:r>
                <a:rPr kumimoji="0" lang="en-US" sz="1600" i="0" u="none" strike="noStrike" kern="1200" cap="none" spc="0" normalizeH="0" baseline="0" noProof="0">
                  <a:ln>
                    <a:noFill/>
                  </a:ln>
                  <a:solidFill>
                    <a:srgbClr val="02243C"/>
                  </a:solidFill>
                  <a:effectLst/>
                  <a:uLnTx/>
                  <a:uFillTx/>
                  <a:latin typeface="Montserrat" panose="00000500000000000000" pitchFamily="50" charset="0"/>
                </a:rPr>
                <a:t>$8.5B Canadian TAM exposed to NorthStar brand, with Ontario’s regulated market launched in April 2022 and brand launch </a:t>
              </a:r>
              <a:r>
                <a:rPr lang="en-US" sz="1600" spc="0">
                  <a:solidFill>
                    <a:srgbClr val="02243C"/>
                  </a:solidFill>
                  <a:latin typeface="Montserrat" panose="00000500000000000000" pitchFamily="50" charset="0"/>
                </a:rPr>
                <a:t>of NorthStarBets.com</a:t>
              </a:r>
              <a:r>
                <a:rPr kumimoji="0" lang="en-US" sz="1600" i="0" u="none" strike="noStrike" kern="1200" cap="none" spc="0" normalizeH="0" baseline="0" noProof="0">
                  <a:ln>
                    <a:noFill/>
                  </a:ln>
                  <a:solidFill>
                    <a:srgbClr val="02243C"/>
                  </a:solidFill>
                  <a:effectLst/>
                  <a:uLnTx/>
                  <a:uFillTx/>
                  <a:latin typeface="Montserrat" panose="00000500000000000000" pitchFamily="50" charset="0"/>
                </a:rPr>
                <a:t> in November 2023*</a:t>
              </a:r>
            </a:p>
          </p:txBody>
        </p:sp>
      </p:grpSp>
      <p:grpSp>
        <p:nvGrpSpPr>
          <p:cNvPr id="30" name="Group 29">
            <a:extLst>
              <a:ext uri="{FF2B5EF4-FFF2-40B4-BE49-F238E27FC236}">
                <a16:creationId xmlns:a16="http://schemas.microsoft.com/office/drawing/2014/main" id="{D676B0D3-AF99-4449-A7EC-BA3424FDCED7}"/>
              </a:ext>
            </a:extLst>
          </p:cNvPr>
          <p:cNvGrpSpPr/>
          <p:nvPr/>
        </p:nvGrpSpPr>
        <p:grpSpPr>
          <a:xfrm>
            <a:off x="3875671" y="2922456"/>
            <a:ext cx="681713" cy="571152"/>
            <a:chOff x="3175584" y="2932701"/>
            <a:chExt cx="681713" cy="571152"/>
          </a:xfrm>
          <a:solidFill>
            <a:srgbClr val="00B0F0"/>
          </a:solidFill>
        </p:grpSpPr>
        <p:sp>
          <p:nvSpPr>
            <p:cNvPr id="33" name="Rectangle 32">
              <a:extLst>
                <a:ext uri="{FF2B5EF4-FFF2-40B4-BE49-F238E27FC236}">
                  <a16:creationId xmlns:a16="http://schemas.microsoft.com/office/drawing/2014/main" id="{E7C32438-E94A-4628-BBB3-377B2B393E22}"/>
                </a:ext>
              </a:extLst>
            </p:cNvPr>
            <p:cNvSpPr/>
            <p:nvPr/>
          </p:nvSpPr>
          <p:spPr>
            <a:xfrm>
              <a:off x="3175584" y="2932701"/>
              <a:ext cx="681713" cy="571152"/>
            </a:xfrm>
            <a:prstGeom prst="rect">
              <a:avLst/>
            </a:prstGeom>
            <a:solidFill>
              <a:srgbClr val="1479CE"/>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Montserrat" panose="00000500000000000000" pitchFamily="50" charset="0"/>
                <a:cs typeface="Arial" panose="020B0604020202020204" pitchFamily="34" charset="0"/>
              </a:endParaRPr>
            </a:p>
          </p:txBody>
        </p:sp>
        <p:sp>
          <p:nvSpPr>
            <p:cNvPr id="34" name="TextBox 33">
              <a:extLst>
                <a:ext uri="{FF2B5EF4-FFF2-40B4-BE49-F238E27FC236}">
                  <a16:creationId xmlns:a16="http://schemas.microsoft.com/office/drawing/2014/main" id="{FC5D7586-07E3-45CB-BC52-01B04053466B}"/>
                </a:ext>
              </a:extLst>
            </p:cNvPr>
            <p:cNvSpPr txBox="1"/>
            <p:nvPr/>
          </p:nvSpPr>
          <p:spPr>
            <a:xfrm>
              <a:off x="3238504" y="3033611"/>
              <a:ext cx="5558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ontserrat" panose="00000500000000000000" pitchFamily="50" charset="0"/>
                  <a:ea typeface="Helvetica Neue Condensed Black" panose="02000503000000020004" pitchFamily="2" charset="0"/>
                  <a:cs typeface="Arial" panose="020B0604020202020204" pitchFamily="34" charset="0"/>
                </a:rPr>
                <a:t>03</a:t>
              </a:r>
            </a:p>
          </p:txBody>
        </p:sp>
      </p:grpSp>
      <p:sp>
        <p:nvSpPr>
          <p:cNvPr id="31" name="Subtitle 8">
            <a:extLst>
              <a:ext uri="{FF2B5EF4-FFF2-40B4-BE49-F238E27FC236}">
                <a16:creationId xmlns:a16="http://schemas.microsoft.com/office/drawing/2014/main" id="{3076E595-7FEA-4AB1-9B62-4820167BC24B}"/>
              </a:ext>
            </a:extLst>
          </p:cNvPr>
          <p:cNvSpPr txBox="1"/>
          <p:nvPr/>
        </p:nvSpPr>
        <p:spPr>
          <a:xfrm>
            <a:off x="4737506" y="2939770"/>
            <a:ext cx="7123800" cy="565146"/>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defRPr/>
            </a:pPr>
            <a:r>
              <a:rPr lang="en-US" sz="1600" spc="0" dirty="0">
                <a:solidFill>
                  <a:srgbClr val="02243C"/>
                </a:solidFill>
                <a:latin typeface="Montserrat"/>
                <a:cs typeface="Arial"/>
              </a:rPr>
              <a:t>Funding in place to reach profitability based on current business platform</a:t>
            </a:r>
            <a:endParaRPr lang="en-US" sz="1600" spc="0" dirty="0">
              <a:solidFill>
                <a:srgbClr val="02243C"/>
              </a:solidFill>
              <a:latin typeface="Montserrat" panose="00000500000000000000" pitchFamily="50" charset="0"/>
            </a:endParaRPr>
          </a:p>
        </p:txBody>
      </p:sp>
      <p:sp>
        <p:nvSpPr>
          <p:cNvPr id="10" name="TextBox 9">
            <a:extLst>
              <a:ext uri="{FF2B5EF4-FFF2-40B4-BE49-F238E27FC236}">
                <a16:creationId xmlns:a16="http://schemas.microsoft.com/office/drawing/2014/main" id="{5D3AD3BD-34C5-6106-98A9-BCEF71701967}"/>
              </a:ext>
            </a:extLst>
          </p:cNvPr>
          <p:cNvSpPr txBox="1"/>
          <p:nvPr/>
        </p:nvSpPr>
        <p:spPr>
          <a:xfrm>
            <a:off x="301294" y="6291070"/>
            <a:ext cx="9455888" cy="354712"/>
          </a:xfrm>
          <a:prstGeom prst="rect">
            <a:avLst/>
          </a:prstGeom>
          <a:noFill/>
        </p:spPr>
        <p:txBody>
          <a:bodyPr wrap="square" rtlCol="0">
            <a:spAutoFit/>
          </a:bodyPr>
          <a:lstStyle/>
          <a:p>
            <a:r>
              <a:rPr lang="en-US" sz="800">
                <a:solidFill>
                  <a:schemeClr val="tx1">
                    <a:lumMod val="75000"/>
                    <a:lumOff val="25000"/>
                  </a:schemeClr>
                </a:solidFill>
                <a:latin typeface="Montserrat" panose="00000500000000000000" pitchFamily="50" charset="0"/>
                <a:cs typeface="Arial" panose="020B0604020202020204" pitchFamily="34" charset="0"/>
              </a:rPr>
              <a:t>*NorthStarBets.com is owned and operated by the Conseil des </a:t>
            </a:r>
            <a:r>
              <a:rPr lang="en-US" sz="800" err="1">
                <a:solidFill>
                  <a:schemeClr val="tx1">
                    <a:lumMod val="75000"/>
                    <a:lumOff val="25000"/>
                  </a:schemeClr>
                </a:solidFill>
                <a:latin typeface="Montserrat" panose="00000500000000000000" pitchFamily="50" charset="0"/>
                <a:cs typeface="Arial" panose="020B0604020202020204" pitchFamily="34" charset="0"/>
              </a:rPr>
              <a:t>Abénakis</a:t>
            </a:r>
            <a:r>
              <a:rPr lang="en-US" sz="800">
                <a:solidFill>
                  <a:schemeClr val="tx1">
                    <a:lumMod val="75000"/>
                    <a:lumOff val="25000"/>
                  </a:schemeClr>
                </a:solidFill>
                <a:latin typeface="Montserrat" panose="00000500000000000000" pitchFamily="50" charset="0"/>
                <a:cs typeface="Arial" panose="020B0604020202020204" pitchFamily="34" charset="0"/>
              </a:rPr>
              <a:t> de </a:t>
            </a:r>
            <a:r>
              <a:rPr lang="en-US" sz="800" err="1">
                <a:solidFill>
                  <a:schemeClr val="tx1">
                    <a:lumMod val="75000"/>
                    <a:lumOff val="25000"/>
                  </a:schemeClr>
                </a:solidFill>
                <a:latin typeface="Montserrat" panose="00000500000000000000" pitchFamily="50" charset="0"/>
                <a:cs typeface="Arial" panose="020B0604020202020204" pitchFamily="34" charset="0"/>
              </a:rPr>
              <a:t>Wôlinak</a:t>
            </a:r>
            <a:r>
              <a:rPr lang="en-US" sz="800">
                <a:solidFill>
                  <a:schemeClr val="tx1">
                    <a:lumMod val="75000"/>
                    <a:lumOff val="25000"/>
                  </a:schemeClr>
                </a:solidFill>
                <a:latin typeface="Montserrat" panose="00000500000000000000" pitchFamily="50" charset="0"/>
                <a:cs typeface="Arial" panose="020B0604020202020204" pitchFamily="34" charset="0"/>
              </a:rPr>
              <a:t> and is licensed by the Kahnawake Gaming Commission, license number 00930. The trademark NORTHSTARBETS is used under license. </a:t>
            </a:r>
            <a:endParaRPr lang="en-CA" sz="800">
              <a:solidFill>
                <a:schemeClr val="tx1">
                  <a:lumMod val="75000"/>
                  <a:lumOff val="25000"/>
                </a:schemeClr>
              </a:solidFill>
              <a:latin typeface="Montserrat" panose="00000500000000000000" pitchFamily="50" charset="0"/>
              <a:cs typeface="Arial" panose="020B0604020202020204" pitchFamily="34" charset="0"/>
            </a:endParaRPr>
          </a:p>
        </p:txBody>
      </p:sp>
      <p:sp>
        <p:nvSpPr>
          <p:cNvPr id="11" name="TextBox 10">
            <a:extLst>
              <a:ext uri="{FF2B5EF4-FFF2-40B4-BE49-F238E27FC236}">
                <a16:creationId xmlns:a16="http://schemas.microsoft.com/office/drawing/2014/main" id="{F1D9A5D3-1211-C886-F6B6-7253CDCB245F}"/>
              </a:ext>
            </a:extLst>
          </p:cNvPr>
          <p:cNvSpPr txBox="1"/>
          <p:nvPr/>
        </p:nvSpPr>
        <p:spPr>
          <a:xfrm>
            <a:off x="301294" y="6594861"/>
            <a:ext cx="9345980" cy="219291"/>
          </a:xfrm>
          <a:prstGeom prst="rect">
            <a:avLst/>
          </a:prstGeom>
          <a:noFill/>
        </p:spPr>
        <p:txBody>
          <a:bodyPr wrap="square" rtlCol="0">
            <a:spAutoFit/>
          </a:bodyPr>
          <a:lstStyle/>
          <a:p>
            <a:r>
              <a:rPr lang="en-CA" sz="800">
                <a:solidFill>
                  <a:schemeClr val="tx1">
                    <a:lumMod val="75000"/>
                    <a:lumOff val="25000"/>
                  </a:schemeClr>
                </a:solidFill>
                <a:latin typeface="Montserrat" panose="00000500000000000000" pitchFamily="50" charset="0"/>
                <a:cs typeface="Arial" panose="020B0604020202020204" pitchFamily="34" charset="0"/>
              </a:rPr>
              <a:t>TAM Stands for Total Addressable Market</a:t>
            </a:r>
            <a:endParaRPr lang="en-CA" sz="800" baseline="30000">
              <a:solidFill>
                <a:schemeClr val="tx1">
                  <a:lumMod val="75000"/>
                  <a:lumOff val="25000"/>
                </a:schemeClr>
              </a:solidFill>
              <a:highlight>
                <a:srgbClr val="FFFF00"/>
              </a:highlight>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417739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7F5C-4F05-4B17-96F1-0BA77011525D}"/>
              </a:ext>
            </a:extLst>
          </p:cNvPr>
          <p:cNvSpPr>
            <a:spLocks noGrp="1"/>
          </p:cNvSpPr>
          <p:nvPr>
            <p:ph type="title"/>
          </p:nvPr>
        </p:nvSpPr>
        <p:spPr/>
        <p:txBody>
          <a:bodyPr/>
          <a:lstStyle/>
          <a:p>
            <a:r>
              <a:rPr lang="en-US">
                <a:latin typeface="Montserrat"/>
                <a:cs typeface="Arial"/>
              </a:rPr>
              <a:t>EXPANDING ADRESSABLE MARKET</a:t>
            </a:r>
            <a:endParaRPr lang="en-US"/>
          </a:p>
        </p:txBody>
      </p:sp>
      <p:sp>
        <p:nvSpPr>
          <p:cNvPr id="6" name="Content Placeholder 2">
            <a:extLst>
              <a:ext uri="{FF2B5EF4-FFF2-40B4-BE49-F238E27FC236}">
                <a16:creationId xmlns:a16="http://schemas.microsoft.com/office/drawing/2014/main" id="{010C8F7A-85C2-4DD4-AE0D-82C6316E748F}"/>
              </a:ext>
            </a:extLst>
          </p:cNvPr>
          <p:cNvSpPr>
            <a:spLocks noGrp="1"/>
          </p:cNvSpPr>
          <p:nvPr>
            <p:ph sz="half" idx="1"/>
          </p:nvPr>
        </p:nvSpPr>
        <p:spPr>
          <a:xfrm>
            <a:off x="477622" y="1651405"/>
            <a:ext cx="5230530" cy="1025219"/>
          </a:xfrm>
        </p:spPr>
        <p:txBody>
          <a:bodyPr/>
          <a:lstStyle/>
          <a:p>
            <a:pPr algn="ctr">
              <a:spcBef>
                <a:spcPts val="0"/>
              </a:spcBef>
              <a:spcAft>
                <a:spcPts val="200"/>
              </a:spcAft>
            </a:pPr>
            <a:r>
              <a:rPr lang="en-US">
                <a:solidFill>
                  <a:srgbClr val="1479CE"/>
                </a:solidFill>
                <a:latin typeface="Montserrat" panose="00000500000000000000" pitchFamily="2" charset="0"/>
              </a:rPr>
              <a:t>Projected Online Sports Betting and iGaming </a:t>
            </a:r>
            <a:r>
              <a:rPr lang="en-US" sz="1400" b="0" baseline="30000">
                <a:solidFill>
                  <a:srgbClr val="1479CE"/>
                </a:solidFill>
                <a:latin typeface="Montserrat" panose="00000500000000000000" pitchFamily="2" charset="0"/>
              </a:rPr>
              <a:t>2</a:t>
            </a:r>
            <a:r>
              <a:rPr lang="en-US">
                <a:solidFill>
                  <a:srgbClr val="1479CE"/>
                </a:solidFill>
                <a:latin typeface="Montserrat" panose="00000500000000000000" pitchFamily="2" charset="0"/>
              </a:rPr>
              <a:t> Market Size (2026E)</a:t>
            </a:r>
          </a:p>
          <a:p>
            <a:pPr algn="ctr">
              <a:spcBef>
                <a:spcPts val="0"/>
              </a:spcBef>
              <a:spcAft>
                <a:spcPts val="200"/>
              </a:spcAft>
            </a:pPr>
            <a:r>
              <a:rPr lang="en-US" sz="1200" b="0">
                <a:solidFill>
                  <a:schemeClr val="accent2"/>
                </a:solidFill>
                <a:latin typeface="Montserrat" panose="00000500000000000000" pitchFamily="2" charset="0"/>
              </a:rPr>
              <a:t>(C$ billions)</a:t>
            </a:r>
          </a:p>
        </p:txBody>
      </p:sp>
      <p:sp>
        <p:nvSpPr>
          <p:cNvPr id="17" name="TextBox 16">
            <a:extLst>
              <a:ext uri="{FF2B5EF4-FFF2-40B4-BE49-F238E27FC236}">
                <a16:creationId xmlns:a16="http://schemas.microsoft.com/office/drawing/2014/main" id="{C91A7F5D-3A5F-4B3B-91F1-D68929374A40}"/>
              </a:ext>
            </a:extLst>
          </p:cNvPr>
          <p:cNvSpPr txBox="1"/>
          <p:nvPr/>
        </p:nvSpPr>
        <p:spPr>
          <a:xfrm>
            <a:off x="301294" y="6160254"/>
            <a:ext cx="6407514" cy="585032"/>
          </a:xfrm>
          <a:prstGeom prst="rect">
            <a:avLst/>
          </a:prstGeom>
          <a:noFill/>
        </p:spPr>
        <p:txBody>
          <a:bodyPr wrap="square" lIns="0" tIns="0" rIns="0" bIns="0" rtlCol="0" anchor="b">
            <a:spAutoFit/>
          </a:bodyPr>
          <a:lstStyle/>
          <a:p>
            <a:pPr>
              <a:spcBef>
                <a:spcPct val="0"/>
              </a:spcBef>
              <a:spcAft>
                <a:spcPct val="0"/>
              </a:spcAft>
            </a:pPr>
            <a:r>
              <a:rPr lang="en-US" sz="700">
                <a:solidFill>
                  <a:schemeClr val="tx1">
                    <a:lumMod val="50000"/>
                    <a:lumOff val="50000"/>
                  </a:schemeClr>
                </a:solidFill>
                <a:latin typeface="Montserrat" panose="00000500000000000000" pitchFamily="50" charset="0"/>
                <a:cs typeface="Arial" panose="020B0604020202020204" pitchFamily="34" charset="0"/>
              </a:rPr>
              <a:t>Note: Canada estimates calculated internally based on extrapolating Ontario estimates to the entire country based on population</a:t>
            </a:r>
            <a:endParaRPr lang="en-US" sz="700" b="1">
              <a:solidFill>
                <a:schemeClr val="tx1">
                  <a:lumMod val="50000"/>
                  <a:lumOff val="50000"/>
                </a:schemeClr>
              </a:solidFill>
              <a:highlight>
                <a:srgbClr val="FFFF00"/>
              </a:highlight>
              <a:latin typeface="Montserrat" panose="00000500000000000000" pitchFamily="50" charset="0"/>
              <a:cs typeface="Arial" panose="020B0604020202020204" pitchFamily="34" charset="0"/>
            </a:endParaRPr>
          </a:p>
          <a:p>
            <a:pPr>
              <a:spcBef>
                <a:spcPct val="0"/>
              </a:spcBef>
              <a:spcAft>
                <a:spcPct val="0"/>
              </a:spcAft>
            </a:pPr>
            <a:r>
              <a:rPr lang="en-US" sz="700">
                <a:solidFill>
                  <a:schemeClr val="tx1">
                    <a:lumMod val="50000"/>
                    <a:lumOff val="50000"/>
                  </a:schemeClr>
                </a:solidFill>
                <a:latin typeface="Montserrat"/>
                <a:cs typeface="Arial"/>
              </a:rPr>
              <a:t>1. Source: PwC – Global Centre of Excellence for Betting &amp; Gaming </a:t>
            </a:r>
            <a:r>
              <a:rPr lang="en-US" sz="700" i="1">
                <a:solidFill>
                  <a:schemeClr val="tx1">
                    <a:lumMod val="50000"/>
                    <a:lumOff val="50000"/>
                  </a:schemeClr>
                </a:solidFill>
                <a:latin typeface="Montserrat"/>
                <a:cs typeface="Arial"/>
              </a:rPr>
              <a:t>Lessons from Int’l Markets</a:t>
            </a:r>
            <a:r>
              <a:rPr lang="en-US" sz="700">
                <a:solidFill>
                  <a:schemeClr val="tx1">
                    <a:lumMod val="50000"/>
                    <a:lumOff val="50000"/>
                  </a:schemeClr>
                </a:solidFill>
                <a:latin typeface="Montserrat"/>
                <a:cs typeface="Arial"/>
              </a:rPr>
              <a:t> June 2022, Regulated Ontario Market Source: iGO Q2 2025 report</a:t>
            </a:r>
          </a:p>
          <a:p>
            <a:pPr>
              <a:spcBef>
                <a:spcPct val="0"/>
              </a:spcBef>
              <a:spcAft>
                <a:spcPct val="0"/>
              </a:spcAft>
            </a:pPr>
            <a:r>
              <a:rPr lang="en-US" sz="700">
                <a:solidFill>
                  <a:schemeClr val="tx1">
                    <a:lumMod val="50000"/>
                    <a:lumOff val="50000"/>
                  </a:schemeClr>
                </a:solidFill>
                <a:latin typeface="Montserrat" panose="00000500000000000000" pitchFamily="50" charset="0"/>
                <a:cs typeface="Arial" panose="020B0604020202020204" pitchFamily="34" charset="0"/>
              </a:rPr>
              <a:t>2. iGaming encompasses online casino games and other online non-sports betting wagers</a:t>
            </a:r>
          </a:p>
          <a:p>
            <a:pPr>
              <a:spcBef>
                <a:spcPct val="0"/>
              </a:spcBef>
              <a:spcAft>
                <a:spcPct val="0"/>
              </a:spcAft>
            </a:pPr>
            <a:r>
              <a:rPr lang="en-CA" sz="700">
                <a:solidFill>
                  <a:schemeClr val="tx1">
                    <a:lumMod val="50000"/>
                    <a:lumOff val="50000"/>
                  </a:schemeClr>
                </a:solidFill>
                <a:latin typeface="Montserrat" panose="00000500000000000000" pitchFamily="50" charset="0"/>
                <a:cs typeface="Arial" panose="020B0604020202020204" pitchFamily="34" charset="0"/>
              </a:rPr>
              <a:t>3. JMP Industry Update June 26, 2024</a:t>
            </a:r>
            <a:endParaRPr lang="en-US" sz="700">
              <a:solidFill>
                <a:schemeClr val="tx1">
                  <a:lumMod val="50000"/>
                  <a:lumOff val="50000"/>
                </a:schemeClr>
              </a:solidFill>
              <a:latin typeface="Montserrat" panose="00000500000000000000" pitchFamily="50" charset="0"/>
              <a:cs typeface="Arial" panose="020B0604020202020204" pitchFamily="34" charset="0"/>
            </a:endParaRPr>
          </a:p>
        </p:txBody>
      </p:sp>
      <p:sp>
        <p:nvSpPr>
          <p:cNvPr id="3" name="TextBox 2">
            <a:extLst>
              <a:ext uri="{FF2B5EF4-FFF2-40B4-BE49-F238E27FC236}">
                <a16:creationId xmlns:a16="http://schemas.microsoft.com/office/drawing/2014/main" id="{02CC2B1F-7821-4552-7227-6954875E8103}"/>
              </a:ext>
            </a:extLst>
          </p:cNvPr>
          <p:cNvSpPr txBox="1"/>
          <p:nvPr/>
        </p:nvSpPr>
        <p:spPr>
          <a:xfrm>
            <a:off x="194929" y="6636404"/>
            <a:ext cx="4554811" cy="477310"/>
          </a:xfrm>
          <a:prstGeom prst="rect">
            <a:avLst/>
          </a:prstGeom>
          <a:noFill/>
        </p:spPr>
        <p:txBody>
          <a:bodyPr wrap="square" rtlCol="0">
            <a:spAutoFit/>
          </a:bodyPr>
          <a:lstStyle/>
          <a:p>
            <a:r>
              <a:rPr lang="en-US" sz="700">
                <a:latin typeface="Arial" panose="020B0604020202020204" pitchFamily="34" charset="0"/>
                <a:cs typeface="Arial" panose="020B0604020202020204" pitchFamily="34" charset="0"/>
              </a:rPr>
              <a:t>.</a:t>
            </a:r>
          </a:p>
          <a:p>
            <a:endParaRPr lang="en-CA" sz="70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4DB4B4A-C78C-BD6A-619A-AD4326C1A5BE}"/>
              </a:ext>
            </a:extLst>
          </p:cNvPr>
          <p:cNvSpPr txBox="1"/>
          <p:nvPr/>
        </p:nvSpPr>
        <p:spPr>
          <a:xfrm>
            <a:off x="0" y="881205"/>
            <a:ext cx="12192000" cy="520575"/>
          </a:xfrm>
          <a:prstGeom prst="rect">
            <a:avLst/>
          </a:prstGeom>
          <a:solidFill>
            <a:schemeClr val="accent6"/>
          </a:solidFill>
        </p:spPr>
        <p:txBody>
          <a:bodyPr lIns="91440" tIns="45720" rIns="91440" bIns="45720"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defTabSz="228600">
              <a:lnSpc>
                <a:spcPct val="100000"/>
              </a:lnSpc>
              <a:spcBef>
                <a:spcPts val="0"/>
              </a:spcBef>
              <a:spcAft>
                <a:spcPts val="0"/>
              </a:spcAft>
              <a:buClr>
                <a:srgbClr val="00B0F0"/>
              </a:buClr>
              <a:buNone/>
            </a:pPr>
            <a:r>
              <a:rPr lang="en-US" sz="1800" b="1">
                <a:solidFill>
                  <a:srgbClr val="101820"/>
                </a:solidFill>
                <a:latin typeface="Montserrat"/>
                <a:cs typeface="Arial"/>
              </a:rPr>
              <a:t> Ontario Market to Surpass C$3.0B for FY24 </a:t>
            </a:r>
            <a:r>
              <a:rPr lang="en-US" baseline="40000">
                <a:solidFill>
                  <a:srgbClr val="101820"/>
                </a:solidFill>
                <a:latin typeface="Montserrat"/>
                <a:cs typeface="Arial"/>
              </a:rPr>
              <a:t>1</a:t>
            </a:r>
            <a:endParaRPr lang="en-US"/>
          </a:p>
        </p:txBody>
      </p:sp>
      <p:sp>
        <p:nvSpPr>
          <p:cNvPr id="5" name="Oval 4">
            <a:extLst>
              <a:ext uri="{FF2B5EF4-FFF2-40B4-BE49-F238E27FC236}">
                <a16:creationId xmlns:a16="http://schemas.microsoft.com/office/drawing/2014/main" id="{222FB2EC-1800-09E3-9D2D-934FAEE98497}"/>
              </a:ext>
            </a:extLst>
          </p:cNvPr>
          <p:cNvSpPr>
            <a:spLocks noChangeAspect="1"/>
          </p:cNvSpPr>
          <p:nvPr/>
        </p:nvSpPr>
        <p:spPr>
          <a:xfrm>
            <a:off x="656472" y="2127727"/>
            <a:ext cx="1280160" cy="1280160"/>
          </a:xfrm>
          <a:prstGeom prst="ellipse">
            <a:avLst/>
          </a:prstGeom>
          <a:solidFill>
            <a:srgbClr val="0B182F"/>
          </a:solidFill>
          <a:ln w="12700" cap="flat" algn="ctr">
            <a:solidFill>
              <a:srgbClr val="1479CE"/>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0"/>
              </a:spcBef>
              <a:spcAft>
                <a:spcPts val="200"/>
              </a:spcAft>
            </a:pPr>
            <a:r>
              <a:rPr lang="en-CA" sz="1600" b="1">
                <a:solidFill>
                  <a:srgbClr val="1479CE"/>
                </a:solidFill>
                <a:latin typeface="Montserrat" panose="00000500000000000000" pitchFamily="2" charset="0"/>
                <a:cs typeface="Arial" panose="020B0604020202020204" pitchFamily="34" charset="0"/>
              </a:rPr>
              <a:t>C$8.5B</a:t>
            </a:r>
          </a:p>
          <a:p>
            <a:pPr algn="ctr">
              <a:spcBef>
                <a:spcPts val="0"/>
              </a:spcBef>
              <a:spcAft>
                <a:spcPts val="200"/>
              </a:spcAft>
            </a:pPr>
            <a:r>
              <a:rPr lang="en-US" sz="1200">
                <a:solidFill>
                  <a:schemeClr val="bg2"/>
                </a:solidFill>
                <a:latin typeface="Montserrat" panose="00000500000000000000" pitchFamily="2" charset="0"/>
                <a:cs typeface="Arial" panose="020B0604020202020204" pitchFamily="34" charset="0"/>
              </a:rPr>
              <a:t>Total Market</a:t>
            </a:r>
          </a:p>
        </p:txBody>
      </p:sp>
      <p:sp>
        <p:nvSpPr>
          <p:cNvPr id="7" name="Oval 6">
            <a:extLst>
              <a:ext uri="{FF2B5EF4-FFF2-40B4-BE49-F238E27FC236}">
                <a16:creationId xmlns:a16="http://schemas.microsoft.com/office/drawing/2014/main" id="{FCF80696-8796-02DB-856B-85B26B9709E4}"/>
              </a:ext>
            </a:extLst>
          </p:cNvPr>
          <p:cNvSpPr>
            <a:spLocks noChangeAspect="1"/>
          </p:cNvSpPr>
          <p:nvPr/>
        </p:nvSpPr>
        <p:spPr>
          <a:xfrm>
            <a:off x="2399362" y="3042641"/>
            <a:ext cx="1188720" cy="1188720"/>
          </a:xfrm>
          <a:prstGeom prst="ellipse">
            <a:avLst/>
          </a:prstGeom>
          <a:solidFill>
            <a:srgbClr val="0B182F"/>
          </a:solidFill>
          <a:ln w="12700" cap="flat" algn="ctr">
            <a:solidFill>
              <a:srgbClr val="1479CE"/>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Bef>
                <a:spcPts val="0"/>
              </a:spcBef>
              <a:spcAft>
                <a:spcPts val="200"/>
              </a:spcAft>
            </a:pPr>
            <a:r>
              <a:rPr lang="en-CA" sz="1600" b="1">
                <a:solidFill>
                  <a:srgbClr val="1479CE"/>
                </a:solidFill>
                <a:latin typeface="Montserrat" panose="00000500000000000000" pitchFamily="2" charset="0"/>
                <a:cs typeface="Arial" panose="020B0604020202020204" pitchFamily="34" charset="0"/>
              </a:rPr>
              <a:t>C$3.3B</a:t>
            </a:r>
          </a:p>
          <a:p>
            <a:pPr algn="ctr">
              <a:spcBef>
                <a:spcPts val="0"/>
              </a:spcBef>
              <a:spcAft>
                <a:spcPts val="200"/>
              </a:spcAft>
            </a:pPr>
            <a:r>
              <a:rPr lang="en-US" sz="1200">
                <a:solidFill>
                  <a:schemeClr val="bg2"/>
                </a:solidFill>
                <a:latin typeface="Montserrat" panose="00000500000000000000" pitchFamily="2" charset="0"/>
                <a:cs typeface="Arial" panose="020B0604020202020204" pitchFamily="34" charset="0"/>
              </a:rPr>
              <a:t>Total Market</a:t>
            </a:r>
          </a:p>
        </p:txBody>
      </p:sp>
      <p:graphicFrame>
        <p:nvGraphicFramePr>
          <p:cNvPr id="14" name="Chart 13">
            <a:extLst>
              <a:ext uri="{FF2B5EF4-FFF2-40B4-BE49-F238E27FC236}">
                <a16:creationId xmlns:a16="http://schemas.microsoft.com/office/drawing/2014/main" id="{EA3DD3E5-C55C-3FF4-1136-B6D1893D25BC}"/>
              </a:ext>
            </a:extLst>
          </p:cNvPr>
          <p:cNvGraphicFramePr/>
          <p:nvPr/>
        </p:nvGraphicFramePr>
        <p:xfrm>
          <a:off x="279933" y="3283048"/>
          <a:ext cx="5427579" cy="2992736"/>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5F74C706-C70A-F862-AB5A-C218865B7FDB}"/>
              </a:ext>
            </a:extLst>
          </p:cNvPr>
          <p:cNvSpPr/>
          <p:nvPr/>
        </p:nvSpPr>
        <p:spPr>
          <a:xfrm>
            <a:off x="4138303" y="3644765"/>
            <a:ext cx="1126623" cy="1126623"/>
          </a:xfrm>
          <a:prstGeom prst="ellipse">
            <a:avLst/>
          </a:prstGeom>
          <a:solidFill>
            <a:srgbClr val="0B182F"/>
          </a:solidFill>
          <a:ln w="12700" cap="flat" algn="ctr">
            <a:solidFill>
              <a:srgbClr val="1479CE"/>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ctr">
              <a:spcBef>
                <a:spcPts val="0"/>
              </a:spcBef>
              <a:spcAft>
                <a:spcPts val="200"/>
              </a:spcAft>
            </a:pPr>
            <a:r>
              <a:rPr lang="en-CA" sz="1600" b="1">
                <a:solidFill>
                  <a:srgbClr val="1479CE"/>
                </a:solidFill>
                <a:latin typeface="Montserrat"/>
                <a:cs typeface="Arial"/>
              </a:rPr>
              <a:t>C$1B</a:t>
            </a:r>
          </a:p>
          <a:p>
            <a:pPr algn="ctr">
              <a:spcBef>
                <a:spcPts val="0"/>
              </a:spcBef>
              <a:spcAft>
                <a:spcPts val="200"/>
              </a:spcAft>
            </a:pPr>
            <a:r>
              <a:rPr lang="en-US" sz="1200">
                <a:solidFill>
                  <a:schemeClr val="bg2"/>
                </a:solidFill>
                <a:latin typeface="Montserrat"/>
                <a:cs typeface="Arial"/>
              </a:rPr>
              <a:t>Total Market3</a:t>
            </a:r>
          </a:p>
        </p:txBody>
      </p:sp>
      <p:sp>
        <p:nvSpPr>
          <p:cNvPr id="18" name="Rectangle 17">
            <a:extLst>
              <a:ext uri="{FF2B5EF4-FFF2-40B4-BE49-F238E27FC236}">
                <a16:creationId xmlns:a16="http://schemas.microsoft.com/office/drawing/2014/main" id="{9AF2360C-92CB-DD79-F816-8C626C5CECF6}"/>
              </a:ext>
            </a:extLst>
          </p:cNvPr>
          <p:cNvSpPr/>
          <p:nvPr/>
        </p:nvSpPr>
        <p:spPr>
          <a:xfrm>
            <a:off x="6646008" y="1597876"/>
            <a:ext cx="5545992" cy="482467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nSpc>
                <a:spcPct val="100000"/>
              </a:lnSpc>
              <a:spcBef>
                <a:spcPts val="300"/>
              </a:spcBef>
              <a:spcAft>
                <a:spcPts val="300"/>
              </a:spcAft>
            </a:pPr>
            <a:r>
              <a:rPr lang="en-CA" sz="1600" b="1">
                <a:solidFill>
                  <a:srgbClr val="183362"/>
                </a:solidFill>
                <a:latin typeface="Montserrat" panose="00000500000000000000" pitchFamily="2" charset="0"/>
                <a:cs typeface="Arial" panose="020B0604020202020204" pitchFamily="34" charset="0"/>
              </a:rPr>
              <a:t>Alberta Opportunity</a:t>
            </a:r>
          </a:p>
          <a:p>
            <a:pPr marL="171450" indent="-171450">
              <a:lnSpc>
                <a:spcPts val="2100"/>
              </a:lnSpc>
              <a:spcBef>
                <a:spcPts val="300"/>
              </a:spcBef>
              <a:buFont typeface="Arial" panose="020B0604020202020204" pitchFamily="34" charset="0"/>
              <a:buChar char="•"/>
            </a:pPr>
            <a:r>
              <a:rPr lang="en-CA">
                <a:solidFill>
                  <a:schemeClr val="tx2">
                    <a:lumMod val="50000"/>
                  </a:schemeClr>
                </a:solidFill>
                <a:latin typeface="Montserrat" panose="00000500000000000000" pitchFamily="2" charset="0"/>
                <a:cs typeface="Arial" panose="020B0604020202020204" pitchFamily="34" charset="0"/>
              </a:rPr>
              <a:t>Canada’s </a:t>
            </a:r>
            <a:r>
              <a:rPr lang="en-CA" b="1">
                <a:solidFill>
                  <a:srgbClr val="1479CE"/>
                </a:solidFill>
                <a:latin typeface="Montserrat" panose="00000500000000000000" pitchFamily="2" charset="0"/>
                <a:cs typeface="Arial" panose="020B0604020202020204" pitchFamily="34" charset="0"/>
              </a:rPr>
              <a:t>4th most populous province </a:t>
            </a:r>
            <a:r>
              <a:rPr lang="en-CA">
                <a:solidFill>
                  <a:schemeClr val="tx2">
                    <a:lumMod val="50000"/>
                  </a:schemeClr>
                </a:solidFill>
                <a:latin typeface="Montserrat" panose="00000500000000000000" pitchFamily="2" charset="0"/>
                <a:cs typeface="Arial" panose="020B0604020202020204" pitchFamily="34" charset="0"/>
              </a:rPr>
              <a:t>with a population </a:t>
            </a:r>
            <a:br>
              <a:rPr lang="en-CA">
                <a:solidFill>
                  <a:schemeClr val="tx2">
                    <a:lumMod val="50000"/>
                  </a:schemeClr>
                </a:solidFill>
                <a:latin typeface="Montserrat" panose="00000500000000000000" pitchFamily="2" charset="0"/>
                <a:cs typeface="Arial" panose="020B0604020202020204" pitchFamily="34" charset="0"/>
              </a:rPr>
            </a:br>
            <a:r>
              <a:rPr lang="en-CA">
                <a:solidFill>
                  <a:schemeClr val="tx2">
                    <a:lumMod val="50000"/>
                  </a:schemeClr>
                </a:solidFill>
                <a:latin typeface="Montserrat" panose="00000500000000000000" pitchFamily="2" charset="0"/>
                <a:cs typeface="Arial" panose="020B0604020202020204" pitchFamily="34" charset="0"/>
              </a:rPr>
              <a:t>of </a:t>
            </a:r>
            <a:r>
              <a:rPr lang="en-CA" b="1">
                <a:solidFill>
                  <a:srgbClr val="1479CE"/>
                </a:solidFill>
                <a:latin typeface="Montserrat" panose="00000500000000000000" pitchFamily="2" charset="0"/>
                <a:cs typeface="Arial" panose="020B0604020202020204" pitchFamily="34" charset="0"/>
              </a:rPr>
              <a:t>~4.4 million </a:t>
            </a:r>
            <a:r>
              <a:rPr lang="en-CA">
                <a:solidFill>
                  <a:schemeClr val="tx2">
                    <a:lumMod val="50000"/>
                  </a:schemeClr>
                </a:solidFill>
                <a:latin typeface="Montserrat" panose="00000500000000000000" pitchFamily="2" charset="0"/>
                <a:cs typeface="Arial" panose="020B0604020202020204" pitchFamily="34" charset="0"/>
              </a:rPr>
              <a:t>(3.3 million adults) with the youngest </a:t>
            </a:r>
            <a:br>
              <a:rPr lang="en-CA">
                <a:solidFill>
                  <a:schemeClr val="tx2">
                    <a:lumMod val="50000"/>
                  </a:schemeClr>
                </a:solidFill>
                <a:latin typeface="Montserrat" panose="00000500000000000000" pitchFamily="2" charset="0"/>
                <a:cs typeface="Arial" panose="020B0604020202020204" pitchFamily="34" charset="0"/>
              </a:rPr>
            </a:br>
            <a:r>
              <a:rPr lang="en-CA">
                <a:solidFill>
                  <a:schemeClr val="tx2">
                    <a:lumMod val="50000"/>
                  </a:schemeClr>
                </a:solidFill>
                <a:latin typeface="Montserrat" panose="00000500000000000000" pitchFamily="2" charset="0"/>
                <a:cs typeface="Arial" panose="020B0604020202020204" pitchFamily="34" charset="0"/>
              </a:rPr>
              <a:t>average adult age in Canada (39 years old)</a:t>
            </a:r>
          </a:p>
          <a:p>
            <a:pPr marL="171450" indent="-171450">
              <a:lnSpc>
                <a:spcPts val="2100"/>
              </a:lnSpc>
              <a:spcBef>
                <a:spcPts val="300"/>
              </a:spcBef>
              <a:buFont typeface="Arial" panose="020B0604020202020204" pitchFamily="34" charset="0"/>
              <a:buChar char="•"/>
            </a:pPr>
            <a:r>
              <a:rPr lang="en-CA">
                <a:solidFill>
                  <a:schemeClr val="tx2">
                    <a:lumMod val="50000"/>
                  </a:schemeClr>
                </a:solidFill>
                <a:latin typeface="Montserrat"/>
                <a:cs typeface="Arial"/>
              </a:rPr>
              <a:t>Highest per-capita </a:t>
            </a:r>
            <a:r>
              <a:rPr lang="en-CA" b="1">
                <a:solidFill>
                  <a:srgbClr val="1479CE"/>
                </a:solidFill>
                <a:latin typeface="Montserrat"/>
                <a:cs typeface="Arial"/>
              </a:rPr>
              <a:t>GDP</a:t>
            </a:r>
            <a:r>
              <a:rPr lang="en-CA">
                <a:solidFill>
                  <a:schemeClr val="tx2">
                    <a:lumMod val="50000"/>
                  </a:schemeClr>
                </a:solidFill>
                <a:latin typeface="Montserrat"/>
                <a:cs typeface="Arial"/>
              </a:rPr>
              <a:t> in Canada at </a:t>
            </a:r>
            <a:r>
              <a:rPr lang="en-CA" b="1">
                <a:solidFill>
                  <a:srgbClr val="1479CE"/>
                </a:solidFill>
                <a:latin typeface="Montserrat"/>
                <a:cs typeface="Arial"/>
              </a:rPr>
              <a:t>~$100K</a:t>
            </a:r>
            <a:r>
              <a:rPr lang="en-CA">
                <a:solidFill>
                  <a:schemeClr val="tx2">
                    <a:lumMod val="50000"/>
                  </a:schemeClr>
                </a:solidFill>
                <a:latin typeface="Montserrat"/>
                <a:cs typeface="Arial"/>
              </a:rPr>
              <a:t>, </a:t>
            </a:r>
            <a:br>
              <a:rPr lang="en-CA">
                <a:latin typeface="Montserrat" panose="00000500000000000000" pitchFamily="2" charset="0"/>
                <a:cs typeface="Arial" panose="020B0604020202020204" pitchFamily="34" charset="0"/>
              </a:rPr>
            </a:br>
            <a:r>
              <a:rPr lang="en-CA" b="1">
                <a:solidFill>
                  <a:srgbClr val="1479CE"/>
                </a:solidFill>
                <a:latin typeface="Montserrat"/>
                <a:cs typeface="Arial"/>
              </a:rPr>
              <a:t>~50% higher </a:t>
            </a:r>
            <a:r>
              <a:rPr lang="en-CA">
                <a:solidFill>
                  <a:schemeClr val="tx2">
                    <a:lumMod val="50000"/>
                  </a:schemeClr>
                </a:solidFill>
                <a:latin typeface="Montserrat"/>
                <a:cs typeface="Arial"/>
              </a:rPr>
              <a:t>than the Canadian average</a:t>
            </a:r>
          </a:p>
          <a:p>
            <a:pPr>
              <a:lnSpc>
                <a:spcPct val="100000"/>
              </a:lnSpc>
              <a:spcBef>
                <a:spcPts val="1200"/>
              </a:spcBef>
              <a:spcAft>
                <a:spcPts val="300"/>
              </a:spcAft>
            </a:pPr>
            <a:r>
              <a:rPr lang="en-CA" sz="1600" b="1">
                <a:solidFill>
                  <a:srgbClr val="183362"/>
                </a:solidFill>
                <a:latin typeface="Montserrat" panose="00000500000000000000" pitchFamily="2" charset="0"/>
                <a:cs typeface="Arial" panose="020B0604020202020204" pitchFamily="34" charset="0"/>
              </a:rPr>
              <a:t>Rest of Canada</a:t>
            </a:r>
          </a:p>
          <a:p>
            <a:pPr marL="171450" indent="-171450">
              <a:lnSpc>
                <a:spcPts val="2000"/>
              </a:lnSpc>
              <a:spcBef>
                <a:spcPts val="300"/>
              </a:spcBef>
              <a:buFont typeface="Arial" panose="020B0604020202020204" pitchFamily="34" charset="0"/>
              <a:buChar char="•"/>
            </a:pPr>
            <a:r>
              <a:rPr lang="en-US">
                <a:solidFill>
                  <a:schemeClr val="tx2">
                    <a:lumMod val="50000"/>
                  </a:schemeClr>
                </a:solidFill>
                <a:latin typeface="Montserrat" panose="00000500000000000000" pitchFamily="2" charset="0"/>
                <a:cs typeface="Arial" panose="020B0604020202020204" pitchFamily="34" charset="0"/>
              </a:rPr>
              <a:t>Managed services provider to </a:t>
            </a:r>
            <a:r>
              <a:rPr lang="en-US" b="1">
                <a:solidFill>
                  <a:srgbClr val="1479CE"/>
                </a:solidFill>
                <a:latin typeface="Montserrat" panose="00000500000000000000" pitchFamily="2" charset="0"/>
                <a:cs typeface="Arial" panose="020B0604020202020204" pitchFamily="34" charset="0"/>
              </a:rPr>
              <a:t>northstarbets.com</a:t>
            </a:r>
            <a:r>
              <a:rPr lang="en-US">
                <a:solidFill>
                  <a:schemeClr val="tx2">
                    <a:lumMod val="50000"/>
                  </a:schemeClr>
                </a:solidFill>
                <a:latin typeface="Montserrat" panose="00000500000000000000" pitchFamily="2" charset="0"/>
                <a:cs typeface="Arial" panose="020B0604020202020204" pitchFamily="34" charset="0"/>
              </a:rPr>
              <a:t>, </a:t>
            </a:r>
            <a:br>
              <a:rPr lang="en-US">
                <a:solidFill>
                  <a:schemeClr val="tx2">
                    <a:lumMod val="50000"/>
                  </a:schemeClr>
                </a:solidFill>
                <a:latin typeface="Montserrat" panose="00000500000000000000" pitchFamily="2" charset="0"/>
                <a:cs typeface="Arial" panose="020B0604020202020204" pitchFamily="34" charset="0"/>
              </a:rPr>
            </a:br>
            <a:r>
              <a:rPr lang="en-US">
                <a:solidFill>
                  <a:schemeClr val="tx2">
                    <a:lumMod val="50000"/>
                  </a:schemeClr>
                </a:solidFill>
                <a:latin typeface="Montserrat" panose="00000500000000000000" pitchFamily="2" charset="0"/>
                <a:cs typeface="Arial" panose="020B0604020202020204" pitchFamily="34" charset="0"/>
              </a:rPr>
              <a:t>an iGaming site owned and operated by the </a:t>
            </a:r>
            <a:r>
              <a:rPr lang="fr-FR">
                <a:solidFill>
                  <a:schemeClr val="tx2">
                    <a:lumMod val="50000"/>
                  </a:schemeClr>
                </a:solidFill>
                <a:latin typeface="Montserrat" panose="00000500000000000000" pitchFamily="2" charset="0"/>
                <a:cs typeface="Arial" panose="020B0604020202020204" pitchFamily="34" charset="0"/>
              </a:rPr>
              <a:t>Conseil des Abénakis de Wôlinak</a:t>
            </a:r>
            <a:endParaRPr lang="en-CA">
              <a:solidFill>
                <a:schemeClr val="tx2">
                  <a:lumMod val="50000"/>
                </a:schemeClr>
              </a:solidFill>
              <a:latin typeface="Montserrat" panose="00000500000000000000" pitchFamily="2" charset="0"/>
              <a:cs typeface="Arial" panose="020B0604020202020204" pitchFamily="34" charset="0"/>
            </a:endParaRPr>
          </a:p>
          <a:p>
            <a:pPr>
              <a:lnSpc>
                <a:spcPct val="100000"/>
              </a:lnSpc>
              <a:spcBef>
                <a:spcPts val="1200"/>
              </a:spcBef>
              <a:spcAft>
                <a:spcPts val="300"/>
              </a:spcAft>
            </a:pPr>
            <a:r>
              <a:rPr lang="en-CA" sz="1600" b="1">
                <a:solidFill>
                  <a:srgbClr val="183362"/>
                </a:solidFill>
                <a:latin typeface="Montserrat"/>
                <a:cs typeface="Arial"/>
              </a:rPr>
              <a:t>NorthStar</a:t>
            </a:r>
            <a:endParaRPr lang="en-US" sz="1600">
              <a:solidFill>
                <a:srgbClr val="000000"/>
              </a:solidFill>
              <a:latin typeface="Montserrat" panose="00000500000000000000" pitchFamily="2" charset="0"/>
              <a:cs typeface="Arial" panose="020B0604020202020204" pitchFamily="34" charset="0"/>
            </a:endParaRPr>
          </a:p>
          <a:p>
            <a:pPr marL="171450" indent="-171450">
              <a:lnSpc>
                <a:spcPts val="2000"/>
              </a:lnSpc>
              <a:spcBef>
                <a:spcPts val="300"/>
              </a:spcBef>
              <a:buFont typeface="Arial,Sans-Serif" panose="020B0604020202020204" pitchFamily="34" charset="0"/>
              <a:buChar char="•"/>
            </a:pPr>
            <a:r>
              <a:rPr lang="en-US">
                <a:solidFill>
                  <a:schemeClr val="tx1"/>
                </a:solidFill>
                <a:latin typeface="Montserrat"/>
                <a:cs typeface="Arial"/>
              </a:rPr>
              <a:t>NorthStar well positioned to grow Ontario market share and across Canada</a:t>
            </a:r>
          </a:p>
          <a:p>
            <a:pPr marL="115570" indent="-115570">
              <a:buFont typeface="Arial,Sans-Serif" panose="020B0604020202020204" pitchFamily="34" charset="0"/>
              <a:buChar char="•"/>
            </a:pPr>
            <a:r>
              <a:rPr lang="en-US">
                <a:solidFill>
                  <a:schemeClr val="tx1"/>
                </a:solidFill>
                <a:latin typeface="Montserrat"/>
                <a:cs typeface="Arial"/>
              </a:rPr>
              <a:t>3% of market share would equate to &gt;C$200M revenue</a:t>
            </a:r>
          </a:p>
          <a:p>
            <a:pPr marL="171450" indent="-171450">
              <a:lnSpc>
                <a:spcPts val="2000"/>
              </a:lnSpc>
              <a:spcBef>
                <a:spcPts val="300"/>
              </a:spcBef>
              <a:buFont typeface="Arial,Sans-Serif" panose="020B0604020202020204" pitchFamily="34" charset="0"/>
              <a:buChar char="•"/>
            </a:pPr>
            <a:endParaRPr lang="en-US" sz="1200">
              <a:solidFill>
                <a:schemeClr val="tx1"/>
              </a:solidFill>
              <a:latin typeface="Montserrat" panose="00000500000000000000" pitchFamily="2" charset="0"/>
              <a:cs typeface="Arial" panose="020B0604020202020204" pitchFamily="34" charset="0"/>
            </a:endParaRPr>
          </a:p>
          <a:p>
            <a:pPr marL="171450" indent="-171450">
              <a:lnSpc>
                <a:spcPts val="2000"/>
              </a:lnSpc>
              <a:spcBef>
                <a:spcPts val="300"/>
              </a:spcBef>
              <a:buFont typeface="Arial" panose="020B0604020202020204" pitchFamily="34" charset="0"/>
              <a:buChar char="•"/>
            </a:pPr>
            <a:endParaRPr lang="en-CA">
              <a:solidFill>
                <a:schemeClr val="tx2">
                  <a:lumMod val="50000"/>
                </a:schemeClr>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278801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ark sky with stars&#10;&#10;Description automatically generated">
            <a:extLst>
              <a:ext uri="{FF2B5EF4-FFF2-40B4-BE49-F238E27FC236}">
                <a16:creationId xmlns:a16="http://schemas.microsoft.com/office/drawing/2014/main" id="{A132C03F-3F7E-636F-0786-D4E4E6EFC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2"/>
            <a:ext cx="12254709" cy="6900032"/>
          </a:xfrm>
          <a:prstGeom prst="rect">
            <a:avLst/>
          </a:prstGeom>
        </p:spPr>
      </p:pic>
      <p:sp>
        <p:nvSpPr>
          <p:cNvPr id="61" name="Rectangle 60">
            <a:extLst>
              <a:ext uri="{FF2B5EF4-FFF2-40B4-BE49-F238E27FC236}">
                <a16:creationId xmlns:a16="http://schemas.microsoft.com/office/drawing/2014/main" id="{FBC4EA40-8871-F0B6-237B-A268CA831AD7}"/>
              </a:ext>
            </a:extLst>
          </p:cNvPr>
          <p:cNvSpPr/>
          <p:nvPr/>
        </p:nvSpPr>
        <p:spPr>
          <a:xfrm>
            <a:off x="525593" y="6188059"/>
            <a:ext cx="950782" cy="340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4" name="Slide Number Placeholder 3">
            <a:extLst>
              <a:ext uri="{FF2B5EF4-FFF2-40B4-BE49-F238E27FC236}">
                <a16:creationId xmlns:a16="http://schemas.microsoft.com/office/drawing/2014/main" id="{0F4DACB5-5381-EC5B-6DD0-CB19F8EF66C4}"/>
              </a:ext>
            </a:extLst>
          </p:cNvPr>
          <p:cNvSpPr>
            <a:spLocks noGrp="1"/>
          </p:cNvSpPr>
          <p:nvPr>
            <p:ph type="sldNum" sz="quarter" idx="12"/>
          </p:nvPr>
        </p:nvSpPr>
        <p:spPr>
          <a:xfrm>
            <a:off x="9162191" y="640766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F7E826-C16C-4904-9DC2-B81C21172303}" type="slidenum">
              <a:rPr kumimoji="0" lang="en-CA" sz="800" b="0" i="0" u="none" strike="noStrike" kern="1200" cap="none" spc="0" normalizeH="0" baseline="0" noProof="0" smtClean="0">
                <a:ln>
                  <a:noFill/>
                </a:ln>
                <a:solidFill>
                  <a:prstClr val="white"/>
                </a:solidFill>
                <a:effectLst/>
                <a:uLnTx/>
                <a:uFillTx/>
                <a:latin typeface="Montserrat" panose="000005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18" name="TextBox 17">
            <a:extLst>
              <a:ext uri="{FF2B5EF4-FFF2-40B4-BE49-F238E27FC236}">
                <a16:creationId xmlns:a16="http://schemas.microsoft.com/office/drawing/2014/main" id="{A2050271-113E-6D1B-9515-AD9B9BB3628E}"/>
              </a:ext>
            </a:extLst>
          </p:cNvPr>
          <p:cNvSpPr txBox="1"/>
          <p:nvPr/>
        </p:nvSpPr>
        <p:spPr>
          <a:xfrm>
            <a:off x="1038070" y="369106"/>
            <a:ext cx="7572530"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3600" b="1">
                <a:solidFill>
                  <a:prstClr val="white"/>
                </a:solidFill>
                <a:latin typeface="Montserrat"/>
              </a:rPr>
              <a:t>Q4</a:t>
            </a:r>
            <a:r>
              <a:rPr kumimoji="0" lang="en-CA" sz="3600" b="1" i="0" u="none" strike="noStrike" kern="1200" cap="none" spc="0" normalizeH="0" baseline="0" noProof="0">
                <a:ln>
                  <a:noFill/>
                </a:ln>
                <a:solidFill>
                  <a:prstClr val="white"/>
                </a:solidFill>
                <a:effectLst/>
                <a:uLnTx/>
                <a:uFillTx/>
                <a:latin typeface="Montserrat"/>
              </a:rPr>
              <a:t> 2024 Results At a Glance*</a:t>
            </a:r>
          </a:p>
        </p:txBody>
      </p:sp>
      <p:cxnSp>
        <p:nvCxnSpPr>
          <p:cNvPr id="19" name="Straight Connector 18">
            <a:extLst>
              <a:ext uri="{FF2B5EF4-FFF2-40B4-BE49-F238E27FC236}">
                <a16:creationId xmlns:a16="http://schemas.microsoft.com/office/drawing/2014/main" id="{16700A95-1643-4A91-D5FE-E225E83D80AB}"/>
              </a:ext>
            </a:extLst>
          </p:cNvPr>
          <p:cNvCxnSpPr/>
          <p:nvPr/>
        </p:nvCxnSpPr>
        <p:spPr>
          <a:xfrm>
            <a:off x="672953" y="1297968"/>
            <a:ext cx="10846093"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FFCCD3F-F611-48C0-C6DD-467DD06AB753}"/>
              </a:ext>
            </a:extLst>
          </p:cNvPr>
          <p:cNvSpPr txBox="1"/>
          <p:nvPr/>
        </p:nvSpPr>
        <p:spPr>
          <a:xfrm>
            <a:off x="1277827" y="2290250"/>
            <a:ext cx="2880905" cy="1256185"/>
          </a:xfrm>
          <a:prstGeom prst="rect">
            <a:avLst/>
          </a:prstGeom>
          <a:no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800" b="1" i="0" u="none" strike="noStrike" kern="1200" cap="none" spc="0" normalizeH="0" baseline="0" noProof="0">
                <a:ln>
                  <a:noFill/>
                </a:ln>
                <a:solidFill>
                  <a:prstClr val="white"/>
                </a:solidFill>
                <a:effectLst/>
                <a:uLnTx/>
                <a:uFillTx/>
                <a:latin typeface="Montserrat"/>
              </a:rPr>
              <a:t>Total Wagers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white"/>
                </a:solidFill>
                <a:effectLst/>
                <a:uLnTx/>
                <a:uFillTx/>
                <a:latin typeface="Montserrat"/>
              </a:rPr>
              <a:t>$</a:t>
            </a:r>
            <a:r>
              <a:rPr lang="en-CA" sz="2800">
                <a:solidFill>
                  <a:prstClr val="white"/>
                </a:solidFill>
                <a:latin typeface="Montserrat"/>
              </a:rPr>
              <a:t>303</a:t>
            </a:r>
            <a:r>
              <a:rPr kumimoji="0" lang="en-CA" sz="2800" b="0" i="0" u="none" strike="noStrike" kern="1200" cap="none" spc="0" normalizeH="0" baseline="0" noProof="0">
                <a:ln>
                  <a:noFill/>
                </a:ln>
                <a:solidFill>
                  <a:prstClr val="white"/>
                </a:solidFill>
                <a:effectLst/>
                <a:uLnTx/>
                <a:uFillTx/>
                <a:latin typeface="Montserrat"/>
              </a:rPr>
              <a:t> million</a:t>
            </a:r>
            <a:endParaRPr lang="en-CA" sz="2800" b="0" i="0" u="none" strike="noStrike" kern="1200" cap="none" spc="0" normalizeH="0" baseline="0" noProof="0">
              <a:ln>
                <a:noFill/>
              </a:ln>
              <a:solidFill>
                <a:prstClr val="white"/>
              </a:solidFill>
              <a:effectLst/>
              <a:uLnTx/>
              <a:uFillTx/>
              <a:latin typeface="Montserrat"/>
            </a:endParaRPr>
          </a:p>
        </p:txBody>
      </p:sp>
      <p:sp>
        <p:nvSpPr>
          <p:cNvPr id="24" name="TextBox 23">
            <a:extLst>
              <a:ext uri="{FF2B5EF4-FFF2-40B4-BE49-F238E27FC236}">
                <a16:creationId xmlns:a16="http://schemas.microsoft.com/office/drawing/2014/main" id="{90CF185B-A8CC-C4B3-6166-2B5339AB6221}"/>
              </a:ext>
            </a:extLst>
          </p:cNvPr>
          <p:cNvSpPr txBox="1"/>
          <p:nvPr/>
        </p:nvSpPr>
        <p:spPr>
          <a:xfrm>
            <a:off x="4001845" y="2724656"/>
            <a:ext cx="1268639"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a:solidFill>
                  <a:srgbClr val="70AD47"/>
                </a:solidFill>
                <a:latin typeface="Montserrat"/>
              </a:rPr>
              <a:t>42</a:t>
            </a:r>
            <a:r>
              <a:rPr kumimoji="0" lang="en-CA" sz="3200" b="1" i="0" u="none" strike="noStrike" kern="1200" cap="none" spc="0" normalizeH="0" baseline="0" noProof="0">
                <a:ln>
                  <a:noFill/>
                </a:ln>
                <a:solidFill>
                  <a:srgbClr val="70AD47"/>
                </a:solidFill>
                <a:effectLst/>
                <a:uLnTx/>
                <a:uFillTx/>
                <a:latin typeface="Montserrat"/>
              </a:rPr>
              <a:t>%</a:t>
            </a:r>
          </a:p>
        </p:txBody>
      </p:sp>
      <p:sp>
        <p:nvSpPr>
          <p:cNvPr id="25" name="TextBox 24">
            <a:extLst>
              <a:ext uri="{FF2B5EF4-FFF2-40B4-BE49-F238E27FC236}">
                <a16:creationId xmlns:a16="http://schemas.microsoft.com/office/drawing/2014/main" id="{D2DC1BE2-BB6E-7D33-7B24-C51E36BEE103}"/>
              </a:ext>
            </a:extLst>
          </p:cNvPr>
          <p:cNvSpPr txBox="1"/>
          <p:nvPr/>
        </p:nvSpPr>
        <p:spPr>
          <a:xfrm>
            <a:off x="10072003" y="2704288"/>
            <a:ext cx="1328237"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a:solidFill>
                  <a:srgbClr val="70AD47"/>
                </a:solidFill>
                <a:latin typeface="Montserrat"/>
              </a:rPr>
              <a:t>32</a:t>
            </a:r>
            <a:r>
              <a:rPr kumimoji="0" lang="en-CA" sz="3200" b="1" i="0" u="none" strike="noStrike" kern="1200" cap="none" spc="0" normalizeH="0" baseline="0" noProof="0">
                <a:ln>
                  <a:noFill/>
                </a:ln>
                <a:solidFill>
                  <a:srgbClr val="70AD47"/>
                </a:solidFill>
                <a:effectLst/>
                <a:uLnTx/>
                <a:uFillTx/>
                <a:latin typeface="Montserrat"/>
              </a:rPr>
              <a:t>%</a:t>
            </a:r>
          </a:p>
        </p:txBody>
      </p:sp>
      <p:sp>
        <p:nvSpPr>
          <p:cNvPr id="26" name="TextBox 25">
            <a:extLst>
              <a:ext uri="{FF2B5EF4-FFF2-40B4-BE49-F238E27FC236}">
                <a16:creationId xmlns:a16="http://schemas.microsoft.com/office/drawing/2014/main" id="{B483CAED-B747-A6E8-1A24-E7E524136237}"/>
              </a:ext>
            </a:extLst>
          </p:cNvPr>
          <p:cNvSpPr txBox="1"/>
          <p:nvPr/>
        </p:nvSpPr>
        <p:spPr>
          <a:xfrm>
            <a:off x="10072003" y="4649969"/>
            <a:ext cx="1389888"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a:solidFill>
                  <a:srgbClr val="70AD47"/>
                </a:solidFill>
                <a:latin typeface="Montserrat"/>
              </a:rPr>
              <a:t>76</a:t>
            </a:r>
            <a:r>
              <a:rPr kumimoji="0" lang="en-CA" sz="3200" b="1" i="0" u="none" strike="noStrike" kern="1200" cap="none" spc="0" normalizeH="0" baseline="0" noProof="0">
                <a:ln>
                  <a:noFill/>
                </a:ln>
                <a:solidFill>
                  <a:srgbClr val="70AD47"/>
                </a:solidFill>
                <a:effectLst/>
                <a:uLnTx/>
                <a:uFillTx/>
                <a:latin typeface="Montserrat"/>
              </a:rPr>
              <a:t>%</a:t>
            </a:r>
          </a:p>
        </p:txBody>
      </p:sp>
      <p:sp>
        <p:nvSpPr>
          <p:cNvPr id="30" name="TextBox 29">
            <a:extLst>
              <a:ext uri="{FF2B5EF4-FFF2-40B4-BE49-F238E27FC236}">
                <a16:creationId xmlns:a16="http://schemas.microsoft.com/office/drawing/2014/main" id="{4852C4F9-82DC-BF85-28C7-C459F632E9ED}"/>
              </a:ext>
            </a:extLst>
          </p:cNvPr>
          <p:cNvSpPr txBox="1"/>
          <p:nvPr/>
        </p:nvSpPr>
        <p:spPr>
          <a:xfrm>
            <a:off x="5807391" y="2269343"/>
            <a:ext cx="4534224" cy="1256185"/>
          </a:xfrm>
          <a:prstGeom prst="rect">
            <a:avLst/>
          </a:prstGeom>
          <a:no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800" b="1" i="0" u="none" strike="noStrike" kern="1200" cap="none" spc="0" normalizeH="0" baseline="0" noProof="0">
                <a:ln>
                  <a:noFill/>
                </a:ln>
                <a:solidFill>
                  <a:prstClr val="white"/>
                </a:solidFill>
                <a:effectLst/>
                <a:uLnTx/>
                <a:uFillTx/>
                <a:latin typeface="Montserrat"/>
              </a:rPr>
              <a:t>Gross Gaming Revenue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800" b="0" i="0" u="none" strike="noStrike" kern="1200" cap="none" spc="0" normalizeH="0" baseline="0" noProof="0">
                <a:ln>
                  <a:noFill/>
                </a:ln>
                <a:solidFill>
                  <a:prstClr val="white"/>
                </a:solidFill>
                <a:effectLst/>
                <a:uLnTx/>
                <a:uFillTx/>
                <a:latin typeface="Montserrat"/>
              </a:rPr>
              <a:t>$</a:t>
            </a:r>
            <a:r>
              <a:rPr lang="en-CA" sz="2800">
                <a:solidFill>
                  <a:prstClr val="white"/>
                </a:solidFill>
                <a:latin typeface="Montserrat"/>
              </a:rPr>
              <a:t>10 </a:t>
            </a:r>
            <a:r>
              <a:rPr kumimoji="0" lang="en-CA" sz="2800" b="0" i="0" u="none" strike="noStrike" kern="1200" cap="none" spc="0" normalizeH="0" baseline="0" noProof="0">
                <a:ln>
                  <a:noFill/>
                </a:ln>
                <a:solidFill>
                  <a:prstClr val="white"/>
                </a:solidFill>
                <a:effectLst/>
                <a:uLnTx/>
                <a:uFillTx/>
                <a:latin typeface="Montserrat"/>
              </a:rPr>
              <a:t>million</a:t>
            </a:r>
            <a:endParaRPr lang="en-CA" sz="2800" b="0" i="0" u="none" strike="noStrike" kern="1200" cap="none" spc="0" normalizeH="0" baseline="0" noProof="0">
              <a:ln>
                <a:noFill/>
              </a:ln>
              <a:solidFill>
                <a:prstClr val="white"/>
              </a:solidFill>
              <a:effectLst/>
              <a:uLnTx/>
              <a:uFillTx/>
              <a:latin typeface="Montserrat"/>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CA" sz="2800" b="1" i="0" u="none" strike="noStrike" kern="1200" cap="none" spc="0" normalizeH="0" baseline="0" noProof="0">
              <a:ln>
                <a:noFill/>
              </a:ln>
              <a:solidFill>
                <a:prstClr val="white"/>
              </a:solidFill>
              <a:effectLst/>
              <a:uLnTx/>
              <a:uFillTx/>
              <a:latin typeface="Montserrat" panose="00000500000000000000"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CA" sz="2800" b="1" i="0" u="none" strike="noStrike" kern="1200" cap="none" spc="0" normalizeH="0" baseline="0" noProof="0">
              <a:ln>
                <a:noFill/>
              </a:ln>
              <a:solidFill>
                <a:prstClr val="white"/>
              </a:solidFill>
              <a:effectLst/>
              <a:uLnTx/>
              <a:uFillTx/>
              <a:latin typeface="Montserrat"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34" name="Rectangle 33">
            <a:extLst>
              <a:ext uri="{FF2B5EF4-FFF2-40B4-BE49-F238E27FC236}">
                <a16:creationId xmlns:a16="http://schemas.microsoft.com/office/drawing/2014/main" id="{46DE52DE-ACE2-25F8-C326-7C6F686F3DC7}"/>
              </a:ext>
            </a:extLst>
          </p:cNvPr>
          <p:cNvSpPr/>
          <p:nvPr/>
        </p:nvSpPr>
        <p:spPr>
          <a:xfrm>
            <a:off x="1307130" y="5465902"/>
            <a:ext cx="396335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36" name="TextBox 35">
            <a:extLst>
              <a:ext uri="{FF2B5EF4-FFF2-40B4-BE49-F238E27FC236}">
                <a16:creationId xmlns:a16="http://schemas.microsoft.com/office/drawing/2014/main" id="{4BD879DB-A795-8228-12ED-E76F53A33CD7}"/>
              </a:ext>
            </a:extLst>
          </p:cNvPr>
          <p:cNvSpPr txBox="1"/>
          <p:nvPr/>
        </p:nvSpPr>
        <p:spPr>
          <a:xfrm>
            <a:off x="3919190" y="4634155"/>
            <a:ext cx="1328237"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70AD47"/>
                </a:solidFill>
                <a:effectLst/>
                <a:uLnTx/>
                <a:uFillTx/>
                <a:latin typeface="Montserrat"/>
              </a:rPr>
              <a:t>48%</a:t>
            </a:r>
          </a:p>
        </p:txBody>
      </p:sp>
      <p:sp>
        <p:nvSpPr>
          <p:cNvPr id="38" name="TextBox 37">
            <a:extLst>
              <a:ext uri="{FF2B5EF4-FFF2-40B4-BE49-F238E27FC236}">
                <a16:creationId xmlns:a16="http://schemas.microsoft.com/office/drawing/2014/main" id="{7A74E07E-C58B-C9BE-4F71-DE33965BA0AC}"/>
              </a:ext>
            </a:extLst>
          </p:cNvPr>
          <p:cNvSpPr txBox="1"/>
          <p:nvPr/>
        </p:nvSpPr>
        <p:spPr>
          <a:xfrm>
            <a:off x="1277827" y="4155592"/>
            <a:ext cx="2741450" cy="1256185"/>
          </a:xfrm>
          <a:prstGeom prst="rect">
            <a:avLst/>
          </a:prstGeom>
          <a:no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800" b="1" i="0" u="none" strike="noStrike" kern="1200" cap="none" spc="0" normalizeH="0" baseline="0" noProof="0">
                <a:ln>
                  <a:noFill/>
                </a:ln>
                <a:solidFill>
                  <a:prstClr val="white"/>
                </a:solidFill>
                <a:effectLst/>
                <a:uLnTx/>
                <a:uFillTx/>
                <a:latin typeface="Montserrat"/>
              </a:rPr>
              <a:t>Revenue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white"/>
                </a:solidFill>
                <a:effectLst/>
                <a:uLnTx/>
                <a:uFillTx/>
                <a:latin typeface="Montserrat"/>
              </a:rPr>
              <a:t>$</a:t>
            </a:r>
            <a:r>
              <a:rPr lang="en-CA" sz="2800">
                <a:solidFill>
                  <a:prstClr val="white"/>
                </a:solidFill>
                <a:latin typeface="Montserrat"/>
              </a:rPr>
              <a:t>9.6</a:t>
            </a:r>
            <a:r>
              <a:rPr kumimoji="0" lang="en-CA" sz="2800" b="0" i="0" u="none" strike="noStrike" kern="1200" cap="none" spc="0" normalizeH="0" baseline="0" noProof="0">
                <a:ln>
                  <a:noFill/>
                </a:ln>
                <a:solidFill>
                  <a:prstClr val="white"/>
                </a:solidFill>
                <a:effectLst/>
                <a:uLnTx/>
                <a:uFillTx/>
                <a:latin typeface="Montserrat"/>
              </a:rPr>
              <a:t> million</a:t>
            </a:r>
            <a:endParaRPr lang="en-CA" sz="2800" b="0" i="0" u="none" strike="noStrike" kern="1200" cap="none" spc="0" normalizeH="0" baseline="0" noProof="0">
              <a:ln>
                <a:noFill/>
              </a:ln>
              <a:solidFill>
                <a:prstClr val="white"/>
              </a:solidFill>
              <a:effectLst/>
              <a:uLnTx/>
              <a:uFillTx/>
              <a:latin typeface="Montserrat"/>
            </a:endParaRPr>
          </a:p>
        </p:txBody>
      </p:sp>
      <p:sp>
        <p:nvSpPr>
          <p:cNvPr id="40" name="Rectangle 39">
            <a:extLst>
              <a:ext uri="{FF2B5EF4-FFF2-40B4-BE49-F238E27FC236}">
                <a16:creationId xmlns:a16="http://schemas.microsoft.com/office/drawing/2014/main" id="{2F5BB35F-0FAF-E467-F3B4-8B695C52627B}"/>
              </a:ext>
            </a:extLst>
          </p:cNvPr>
          <p:cNvSpPr/>
          <p:nvPr/>
        </p:nvSpPr>
        <p:spPr>
          <a:xfrm>
            <a:off x="1307131" y="3658460"/>
            <a:ext cx="396335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50" name="TextBox 49">
            <a:extLst>
              <a:ext uri="{FF2B5EF4-FFF2-40B4-BE49-F238E27FC236}">
                <a16:creationId xmlns:a16="http://schemas.microsoft.com/office/drawing/2014/main" id="{E5D9864B-0808-458A-4E5A-7640AE50D01C}"/>
              </a:ext>
            </a:extLst>
          </p:cNvPr>
          <p:cNvSpPr txBox="1"/>
          <p:nvPr/>
        </p:nvSpPr>
        <p:spPr>
          <a:xfrm>
            <a:off x="5848026" y="4155592"/>
            <a:ext cx="2912140" cy="1256185"/>
          </a:xfrm>
          <a:prstGeom prst="rect">
            <a:avLst/>
          </a:prstGeom>
          <a:no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800" b="1" i="0" u="none" strike="noStrike" kern="1200" cap="none" spc="0" normalizeH="0" baseline="0" noProof="0">
                <a:ln>
                  <a:noFill/>
                </a:ln>
                <a:solidFill>
                  <a:prstClr val="white"/>
                </a:solidFill>
                <a:effectLst/>
                <a:uLnTx/>
                <a:uFillTx/>
                <a:latin typeface="Montserrat"/>
              </a:rPr>
              <a:t>Gross Margin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white"/>
                </a:solidFill>
                <a:effectLst/>
                <a:uLnTx/>
                <a:uFillTx/>
                <a:latin typeface="Montserrat"/>
              </a:rPr>
              <a:t>$</a:t>
            </a:r>
            <a:r>
              <a:rPr lang="en-CA" sz="2800">
                <a:solidFill>
                  <a:prstClr val="white"/>
                </a:solidFill>
                <a:latin typeface="Montserrat"/>
              </a:rPr>
              <a:t>4.4</a:t>
            </a:r>
            <a:r>
              <a:rPr kumimoji="0" lang="en-CA" sz="2800" b="0" i="0" u="none" strike="noStrike" kern="1200" cap="none" spc="0" normalizeH="0" baseline="0" noProof="0">
                <a:ln>
                  <a:noFill/>
                </a:ln>
                <a:solidFill>
                  <a:prstClr val="white"/>
                </a:solidFill>
                <a:effectLst/>
                <a:uLnTx/>
                <a:uFillTx/>
                <a:latin typeface="Montserrat"/>
              </a:rPr>
              <a:t> million</a:t>
            </a:r>
            <a:endParaRPr lang="en-CA" sz="2800" b="0" i="0" u="none" strike="noStrike" kern="1200" cap="none" spc="0" normalizeH="0" baseline="0" noProof="0">
              <a:ln>
                <a:noFill/>
              </a:ln>
              <a:solidFill>
                <a:prstClr val="white"/>
              </a:solidFill>
              <a:effectLst/>
              <a:uLnTx/>
              <a:uFillTx/>
              <a:latin typeface="Montserrat"/>
            </a:endParaRPr>
          </a:p>
        </p:txBody>
      </p:sp>
      <p:sp>
        <p:nvSpPr>
          <p:cNvPr id="53" name="Rectangle 52">
            <a:extLst>
              <a:ext uri="{FF2B5EF4-FFF2-40B4-BE49-F238E27FC236}">
                <a16:creationId xmlns:a16="http://schemas.microsoft.com/office/drawing/2014/main" id="{D7CB8A83-156B-0B36-1631-47897BA7C125}"/>
              </a:ext>
            </a:extLst>
          </p:cNvPr>
          <p:cNvSpPr/>
          <p:nvPr/>
        </p:nvSpPr>
        <p:spPr>
          <a:xfrm>
            <a:off x="5848026" y="3656481"/>
            <a:ext cx="523959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57" name="Rectangle 56">
            <a:extLst>
              <a:ext uri="{FF2B5EF4-FFF2-40B4-BE49-F238E27FC236}">
                <a16:creationId xmlns:a16="http://schemas.microsoft.com/office/drawing/2014/main" id="{E13DC7E1-05C4-4EB3-CB00-4EE034DD83BE}"/>
              </a:ext>
            </a:extLst>
          </p:cNvPr>
          <p:cNvSpPr/>
          <p:nvPr/>
        </p:nvSpPr>
        <p:spPr>
          <a:xfrm>
            <a:off x="5848026" y="5470194"/>
            <a:ext cx="523959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59" name="TextBox 58">
            <a:extLst>
              <a:ext uri="{FF2B5EF4-FFF2-40B4-BE49-F238E27FC236}">
                <a16:creationId xmlns:a16="http://schemas.microsoft.com/office/drawing/2014/main" id="{B3170949-98A2-E514-22BB-734B65D20D4C}"/>
              </a:ext>
            </a:extLst>
          </p:cNvPr>
          <p:cNvSpPr txBox="1"/>
          <p:nvPr/>
        </p:nvSpPr>
        <p:spPr>
          <a:xfrm>
            <a:off x="522322" y="6241084"/>
            <a:ext cx="1052147"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a:ln>
                  <a:noFill/>
                </a:ln>
                <a:solidFill>
                  <a:prstClr val="white"/>
                </a:solidFill>
                <a:effectLst/>
                <a:uLnTx/>
                <a:uFillTx/>
                <a:latin typeface="Montserrat"/>
              </a:rPr>
              <a:t>QUARTER 4</a:t>
            </a:r>
          </a:p>
        </p:txBody>
      </p:sp>
      <p:sp>
        <p:nvSpPr>
          <p:cNvPr id="63" name="Rectangle 62">
            <a:extLst>
              <a:ext uri="{FF2B5EF4-FFF2-40B4-BE49-F238E27FC236}">
                <a16:creationId xmlns:a16="http://schemas.microsoft.com/office/drawing/2014/main" id="{E4C1EA00-670A-B7BF-89AC-561CEAEAD861}"/>
              </a:ext>
            </a:extLst>
          </p:cNvPr>
          <p:cNvSpPr/>
          <p:nvPr/>
        </p:nvSpPr>
        <p:spPr>
          <a:xfrm>
            <a:off x="1559859" y="6193838"/>
            <a:ext cx="553128" cy="3193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60" name="TextBox 59">
            <a:extLst>
              <a:ext uri="{FF2B5EF4-FFF2-40B4-BE49-F238E27FC236}">
                <a16:creationId xmlns:a16="http://schemas.microsoft.com/office/drawing/2014/main" id="{F41BC071-19EC-275D-A5A3-5F558646C68B}"/>
              </a:ext>
            </a:extLst>
          </p:cNvPr>
          <p:cNvSpPr txBox="1"/>
          <p:nvPr/>
        </p:nvSpPr>
        <p:spPr>
          <a:xfrm>
            <a:off x="1589080" y="6230396"/>
            <a:ext cx="74559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a:ln>
                  <a:noFill/>
                </a:ln>
                <a:solidFill>
                  <a:prstClr val="white"/>
                </a:solidFill>
                <a:effectLst/>
                <a:uLnTx/>
                <a:uFillTx/>
                <a:latin typeface="Montserrat" panose="00000500000000000000" pitchFamily="50" charset="0"/>
              </a:rPr>
              <a:t>2024</a:t>
            </a:r>
          </a:p>
        </p:txBody>
      </p:sp>
      <p:sp>
        <p:nvSpPr>
          <p:cNvPr id="12" name="Up Arrow 11">
            <a:extLst>
              <a:ext uri="{FF2B5EF4-FFF2-40B4-BE49-F238E27FC236}">
                <a16:creationId xmlns:a16="http://schemas.microsoft.com/office/drawing/2014/main" id="{CECCB02F-4EAE-18E8-6475-7DE249383128}"/>
              </a:ext>
            </a:extLst>
          </p:cNvPr>
          <p:cNvSpPr/>
          <p:nvPr/>
        </p:nvSpPr>
        <p:spPr>
          <a:xfrm>
            <a:off x="4244649" y="4032252"/>
            <a:ext cx="677317" cy="591134"/>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13" name="Up Arrow 12">
            <a:extLst>
              <a:ext uri="{FF2B5EF4-FFF2-40B4-BE49-F238E27FC236}">
                <a16:creationId xmlns:a16="http://schemas.microsoft.com/office/drawing/2014/main" id="{62D8856B-C211-4036-2AD5-4B68E25A8B69}"/>
              </a:ext>
            </a:extLst>
          </p:cNvPr>
          <p:cNvSpPr/>
          <p:nvPr/>
        </p:nvSpPr>
        <p:spPr>
          <a:xfrm>
            <a:off x="10363543" y="4044301"/>
            <a:ext cx="677317" cy="591134"/>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14" name="Up Arrow 13">
            <a:extLst>
              <a:ext uri="{FF2B5EF4-FFF2-40B4-BE49-F238E27FC236}">
                <a16:creationId xmlns:a16="http://schemas.microsoft.com/office/drawing/2014/main" id="{DC815DD2-8FA1-368B-7CAC-B6538F552FEF}"/>
              </a:ext>
            </a:extLst>
          </p:cNvPr>
          <p:cNvSpPr/>
          <p:nvPr/>
        </p:nvSpPr>
        <p:spPr>
          <a:xfrm>
            <a:off x="10341615" y="2098322"/>
            <a:ext cx="677317" cy="591134"/>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sp>
        <p:nvSpPr>
          <p:cNvPr id="15" name="Up Arrow 14">
            <a:extLst>
              <a:ext uri="{FF2B5EF4-FFF2-40B4-BE49-F238E27FC236}">
                <a16:creationId xmlns:a16="http://schemas.microsoft.com/office/drawing/2014/main" id="{5B8CCAAD-C184-AC07-5C4A-53BFAF08F99B}"/>
              </a:ext>
            </a:extLst>
          </p:cNvPr>
          <p:cNvSpPr/>
          <p:nvPr/>
        </p:nvSpPr>
        <p:spPr>
          <a:xfrm>
            <a:off x="4261677" y="2098322"/>
            <a:ext cx="677317" cy="591134"/>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50" charset="0"/>
            </a:endParaRPr>
          </a:p>
        </p:txBody>
      </p:sp>
      <p:pic>
        <p:nvPicPr>
          <p:cNvPr id="16" name="Picture 2" descr="NorthStar Gaming">
            <a:extLst>
              <a:ext uri="{FF2B5EF4-FFF2-40B4-BE49-F238E27FC236}">
                <a16:creationId xmlns:a16="http://schemas.microsoft.com/office/drawing/2014/main" id="{A2F30AE3-EF05-E7B2-4A27-8BD37A435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670" y="335063"/>
            <a:ext cx="1960332" cy="5631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5BB6B6-4A30-4AD4-12BA-2A101AD9AF1B}"/>
              </a:ext>
            </a:extLst>
          </p:cNvPr>
          <p:cNvSpPr txBox="1"/>
          <p:nvPr/>
        </p:nvSpPr>
        <p:spPr>
          <a:xfrm>
            <a:off x="6871039" y="6371375"/>
            <a:ext cx="4778491" cy="317459"/>
          </a:xfrm>
          <a:prstGeom prst="rect">
            <a:avLst/>
          </a:prstGeom>
          <a:noFill/>
        </p:spPr>
        <p:txBody>
          <a:bodyPr wrap="square" lIns="91440" tIns="45720" rIns="91440" bIns="45720" rtlCol="0" anchor="t">
            <a:spAutoFit/>
          </a:bodyPr>
          <a:lstStyle/>
          <a:p>
            <a:r>
              <a:rPr lang="en-CA" dirty="0">
                <a:solidFill>
                  <a:schemeClr val="bg1"/>
                </a:solidFill>
              </a:rPr>
              <a:t>* Preliminary numbers as per February 11, </a:t>
            </a:r>
            <a:r>
              <a:rPr lang="en-CA">
                <a:solidFill>
                  <a:schemeClr val="bg1"/>
                </a:solidFill>
              </a:rPr>
              <a:t>2025,</a:t>
            </a:r>
            <a:r>
              <a:rPr lang="en-CA" dirty="0">
                <a:solidFill>
                  <a:schemeClr val="bg1"/>
                </a:solidFill>
              </a:rPr>
              <a:t> press release</a:t>
            </a:r>
          </a:p>
        </p:txBody>
      </p:sp>
    </p:spTree>
    <p:extLst>
      <p:ext uri="{BB962C8B-B14F-4D97-AF65-F5344CB8AC3E}">
        <p14:creationId xmlns:p14="http://schemas.microsoft.com/office/powerpoint/2010/main" val="909626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2EA67-B32C-E55B-D76E-1BB2DBBA6D74}"/>
              </a:ext>
            </a:extLst>
          </p:cNvPr>
          <p:cNvSpPr>
            <a:spLocks noGrp="1"/>
          </p:cNvSpPr>
          <p:nvPr>
            <p:ph type="title"/>
          </p:nvPr>
        </p:nvSpPr>
        <p:spPr/>
        <p:txBody>
          <a:bodyPr/>
          <a:lstStyle/>
          <a:p>
            <a:r>
              <a:rPr lang="en-CA">
                <a:latin typeface="Montserrat" panose="00000500000000000000" pitchFamily="50" charset="0"/>
              </a:rPr>
              <a:t>TOTAL WAGERS</a:t>
            </a:r>
            <a:r>
              <a:rPr lang="en-CA" b="0" baseline="30000">
                <a:latin typeface="Montserrat" panose="00000500000000000000" pitchFamily="50" charset="0"/>
              </a:rPr>
              <a:t>1</a:t>
            </a:r>
            <a:r>
              <a:rPr lang="en-CA">
                <a:latin typeface="Montserrat" panose="00000500000000000000" pitchFamily="50" charset="0"/>
              </a:rPr>
              <a:t> </a:t>
            </a:r>
          </a:p>
        </p:txBody>
      </p:sp>
      <p:sp>
        <p:nvSpPr>
          <p:cNvPr id="2" name="TextBox 1">
            <a:extLst>
              <a:ext uri="{FF2B5EF4-FFF2-40B4-BE49-F238E27FC236}">
                <a16:creationId xmlns:a16="http://schemas.microsoft.com/office/drawing/2014/main" id="{75D608B6-2CDE-E26D-CA64-80844940E44E}"/>
              </a:ext>
            </a:extLst>
          </p:cNvPr>
          <p:cNvSpPr txBox="1"/>
          <p:nvPr/>
        </p:nvSpPr>
        <p:spPr>
          <a:xfrm>
            <a:off x="301294" y="6393154"/>
            <a:ext cx="6602785" cy="354712"/>
          </a:xfrm>
          <a:prstGeom prst="rect">
            <a:avLst/>
          </a:prstGeom>
          <a:noFill/>
        </p:spPr>
        <p:txBody>
          <a:bodyPr wrap="square" rtlCol="0">
            <a:spAutoFit/>
          </a:bodyPr>
          <a:lstStyle/>
          <a:p>
            <a:pPr>
              <a:spcBef>
                <a:spcPts val="0"/>
              </a:spcBef>
              <a:spcAft>
                <a:spcPts val="0"/>
              </a:spcAft>
            </a:pPr>
            <a:r>
              <a:rPr lang="en-CA" sz="800" baseline="30000">
                <a:latin typeface="Montserrat" panose="00000500000000000000" pitchFamily="50" charset="0"/>
              </a:rPr>
              <a:t>1</a:t>
            </a:r>
            <a:r>
              <a:rPr lang="en-CA" sz="800">
                <a:latin typeface="Montserrat" panose="00000500000000000000" pitchFamily="50" charset="0"/>
              </a:rPr>
              <a:t> </a:t>
            </a:r>
            <a:r>
              <a:rPr lang="en-CA" sz="800">
                <a:latin typeface="Montserrat" panose="00000500000000000000" pitchFamily="50" charset="0"/>
                <a:cs typeface="Arial" panose="020B0604020202020204" pitchFamily="34" charset="0"/>
              </a:rPr>
              <a:t>Represents a Non-IFRS financial measure. See “Non-IFRS Financial Measures” above for more information.</a:t>
            </a:r>
            <a:endParaRPr lang="en-CA" sz="800">
              <a:latin typeface="Montserrat" panose="00000500000000000000" pitchFamily="50" charset="0"/>
            </a:endParaRPr>
          </a:p>
          <a:p>
            <a:pPr>
              <a:spcBef>
                <a:spcPts val="0"/>
              </a:spcBef>
              <a:spcAft>
                <a:spcPts val="0"/>
              </a:spcAft>
            </a:pPr>
            <a:endParaRPr lang="en-CA" sz="800" b="1">
              <a:highlight>
                <a:srgbClr val="FFFF00"/>
              </a:highlight>
              <a:latin typeface="Montserrat" panose="00000500000000000000" pitchFamily="50" charset="0"/>
            </a:endParaRPr>
          </a:p>
        </p:txBody>
      </p:sp>
      <p:graphicFrame>
        <p:nvGraphicFramePr>
          <p:cNvPr id="13" name="Chart 12">
            <a:extLst>
              <a:ext uri="{FF2B5EF4-FFF2-40B4-BE49-F238E27FC236}">
                <a16:creationId xmlns:a16="http://schemas.microsoft.com/office/drawing/2014/main" id="{C2BBD11B-6F6D-5DBA-6BAC-440DFBCF1243}"/>
              </a:ext>
            </a:extLst>
          </p:cNvPr>
          <p:cNvGraphicFramePr/>
          <p:nvPr>
            <p:extLst>
              <p:ext uri="{D42A27DB-BD31-4B8C-83A1-F6EECF244321}">
                <p14:modId xmlns:p14="http://schemas.microsoft.com/office/powerpoint/2010/main" val="4287377434"/>
              </p:ext>
            </p:extLst>
          </p:nvPr>
        </p:nvGraphicFramePr>
        <p:xfrm>
          <a:off x="6371085" y="445156"/>
          <a:ext cx="3933168" cy="561518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DE3DBC0-0A05-FCB1-DC09-DC8DCD8F9572}"/>
              </a:ext>
            </a:extLst>
          </p:cNvPr>
          <p:cNvSpPr txBox="1"/>
          <p:nvPr/>
        </p:nvSpPr>
        <p:spPr>
          <a:xfrm>
            <a:off x="1244943" y="5873654"/>
            <a:ext cx="3727766" cy="314445"/>
          </a:xfrm>
          <a:prstGeom prst="rect">
            <a:avLst/>
          </a:prstGeom>
          <a:noFill/>
        </p:spPr>
        <p:txBody>
          <a:bodyPr wrap="square" lIns="91440" tIns="45720" rIns="91440" bIns="45720" rtlCol="0" anchor="t">
            <a:spAutoFit/>
          </a:bodyPr>
          <a:lstStyle/>
          <a:p>
            <a:pPr algn="ctr"/>
            <a:r>
              <a:rPr lang="en-CA">
                <a:solidFill>
                  <a:schemeClr val="tx1">
                    <a:lumMod val="75000"/>
                    <a:lumOff val="25000"/>
                  </a:schemeClr>
                </a:solidFill>
                <a:latin typeface="Montserrat"/>
              </a:rPr>
              <a:t>Three months ended December 31</a:t>
            </a:r>
            <a:endParaRPr lang="en-CA">
              <a:solidFill>
                <a:schemeClr val="tx1">
                  <a:lumMod val="75000"/>
                  <a:lumOff val="25000"/>
                </a:schemeClr>
              </a:solidFill>
              <a:latin typeface="Montserrat" panose="00000500000000000000" pitchFamily="50" charset="0"/>
            </a:endParaRPr>
          </a:p>
        </p:txBody>
      </p:sp>
      <p:sp>
        <p:nvSpPr>
          <p:cNvPr id="14" name="TextBox 13">
            <a:extLst>
              <a:ext uri="{FF2B5EF4-FFF2-40B4-BE49-F238E27FC236}">
                <a16:creationId xmlns:a16="http://schemas.microsoft.com/office/drawing/2014/main" id="{D602FBAE-5BA4-6187-327A-E7F0CF0B92FB}"/>
              </a:ext>
            </a:extLst>
          </p:cNvPr>
          <p:cNvSpPr txBox="1"/>
          <p:nvPr/>
        </p:nvSpPr>
        <p:spPr>
          <a:xfrm>
            <a:off x="6803643" y="5874814"/>
            <a:ext cx="3503481" cy="314445"/>
          </a:xfrm>
          <a:prstGeom prst="rect">
            <a:avLst/>
          </a:prstGeom>
          <a:noFill/>
        </p:spPr>
        <p:txBody>
          <a:bodyPr wrap="square" lIns="91440" tIns="45720" rIns="91440" bIns="45720" rtlCol="0" anchor="t">
            <a:spAutoFit/>
          </a:bodyPr>
          <a:lstStyle/>
          <a:p>
            <a:pPr algn="ctr"/>
            <a:r>
              <a:rPr lang="en-CA">
                <a:solidFill>
                  <a:schemeClr val="tx1">
                    <a:lumMod val="75000"/>
                    <a:lumOff val="25000"/>
                  </a:schemeClr>
                </a:solidFill>
                <a:latin typeface="Montserrat"/>
              </a:rPr>
              <a:t>Twelve  months ended December 31</a:t>
            </a:r>
          </a:p>
        </p:txBody>
      </p:sp>
      <p:sp>
        <p:nvSpPr>
          <p:cNvPr id="11" name="TextBox 10">
            <a:extLst>
              <a:ext uri="{FF2B5EF4-FFF2-40B4-BE49-F238E27FC236}">
                <a16:creationId xmlns:a16="http://schemas.microsoft.com/office/drawing/2014/main" id="{40D62E94-10EA-A3EA-EE1B-48653EED77F2}"/>
              </a:ext>
            </a:extLst>
          </p:cNvPr>
          <p:cNvSpPr txBox="1"/>
          <p:nvPr/>
        </p:nvSpPr>
        <p:spPr>
          <a:xfrm>
            <a:off x="7286954" y="2448560"/>
            <a:ext cx="1029800" cy="469359"/>
          </a:xfrm>
          <a:prstGeom prst="rect">
            <a:avLst/>
          </a:prstGeom>
          <a:noFill/>
        </p:spPr>
        <p:txBody>
          <a:bodyPr wrap="square" lIns="91440" tIns="45720" rIns="91440" bIns="45720" anchor="t">
            <a:spAutoFit/>
          </a:bodyPr>
          <a:lstStyle/>
          <a:p>
            <a:pPr algn="ctr"/>
            <a:r>
              <a:rPr lang="en-CA" sz="2400">
                <a:solidFill>
                  <a:srgbClr val="92D050"/>
                </a:solidFill>
                <a:latin typeface="Montserrat"/>
              </a:rPr>
              <a:t>+</a:t>
            </a:r>
            <a:r>
              <a:rPr lang="en-CA" sz="2400" b="1">
                <a:solidFill>
                  <a:srgbClr val="92D050"/>
                </a:solidFill>
                <a:latin typeface="Montserrat"/>
              </a:rPr>
              <a:t>51</a:t>
            </a:r>
            <a:r>
              <a:rPr lang="en-CA" sz="2400">
                <a:solidFill>
                  <a:srgbClr val="92D050"/>
                </a:solidFill>
                <a:latin typeface="Montserrat"/>
              </a:rPr>
              <a:t>%</a:t>
            </a:r>
          </a:p>
        </p:txBody>
      </p:sp>
      <p:cxnSp>
        <p:nvCxnSpPr>
          <p:cNvPr id="12" name="Straight Arrow Connector 11">
            <a:extLst>
              <a:ext uri="{FF2B5EF4-FFF2-40B4-BE49-F238E27FC236}">
                <a16:creationId xmlns:a16="http://schemas.microsoft.com/office/drawing/2014/main" id="{AF96AA34-C0DE-CE91-97FB-03D1B4657F63}"/>
              </a:ext>
            </a:extLst>
          </p:cNvPr>
          <p:cNvCxnSpPr>
            <a:cxnSpLocks/>
          </p:cNvCxnSpPr>
          <p:nvPr/>
        </p:nvCxnSpPr>
        <p:spPr>
          <a:xfrm flipV="1">
            <a:off x="8316754" y="2448560"/>
            <a:ext cx="0" cy="1071561"/>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E05F5E-B66B-6BC8-4135-E0115218DC8F}"/>
              </a:ext>
            </a:extLst>
          </p:cNvPr>
          <p:cNvCxnSpPr>
            <a:cxnSpLocks/>
          </p:cNvCxnSpPr>
          <p:nvPr/>
        </p:nvCxnSpPr>
        <p:spPr>
          <a:xfrm>
            <a:off x="6153826" y="5524900"/>
            <a:ext cx="435188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E018227E-1B39-DEC3-C575-C51D8DEDAE65}"/>
              </a:ext>
            </a:extLst>
          </p:cNvPr>
          <p:cNvGraphicFramePr/>
          <p:nvPr>
            <p:extLst>
              <p:ext uri="{D42A27DB-BD31-4B8C-83A1-F6EECF244321}">
                <p14:modId xmlns:p14="http://schemas.microsoft.com/office/powerpoint/2010/main" val="4125782507"/>
              </p:ext>
            </p:extLst>
          </p:nvPr>
        </p:nvGraphicFramePr>
        <p:xfrm>
          <a:off x="803765" y="201296"/>
          <a:ext cx="4242776" cy="587829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27BE0DB-F31A-EDFF-A95B-08B8F8EF3A69}"/>
              </a:ext>
            </a:extLst>
          </p:cNvPr>
          <p:cNvSpPr txBox="1"/>
          <p:nvPr/>
        </p:nvSpPr>
        <p:spPr>
          <a:xfrm>
            <a:off x="1735901" y="3429173"/>
            <a:ext cx="1147229" cy="473078"/>
          </a:xfrm>
          <a:prstGeom prst="rect">
            <a:avLst/>
          </a:prstGeom>
          <a:noFill/>
        </p:spPr>
        <p:txBody>
          <a:bodyPr wrap="square">
            <a:spAutoFit/>
          </a:bodyPr>
          <a:lstStyle/>
          <a:p>
            <a:pPr algn="ctr"/>
            <a:r>
              <a:rPr lang="en-CA" sz="2400">
                <a:solidFill>
                  <a:srgbClr val="92D050"/>
                </a:solidFill>
                <a:latin typeface="Montserrat" panose="00000500000000000000" pitchFamily="50" charset="0"/>
              </a:rPr>
              <a:t>+</a:t>
            </a:r>
            <a:r>
              <a:rPr lang="en-CA" sz="2400" b="1">
                <a:solidFill>
                  <a:srgbClr val="92D050"/>
                </a:solidFill>
                <a:latin typeface="Montserrat" panose="00000500000000000000" pitchFamily="50" charset="0"/>
              </a:rPr>
              <a:t>42</a:t>
            </a:r>
            <a:r>
              <a:rPr lang="en-CA" sz="2400">
                <a:solidFill>
                  <a:srgbClr val="92D050"/>
                </a:solidFill>
                <a:latin typeface="Montserrat" panose="00000500000000000000" pitchFamily="50" charset="0"/>
              </a:rPr>
              <a:t>%</a:t>
            </a:r>
          </a:p>
        </p:txBody>
      </p:sp>
      <p:cxnSp>
        <p:nvCxnSpPr>
          <p:cNvPr id="9" name="Straight Arrow Connector 8">
            <a:extLst>
              <a:ext uri="{FF2B5EF4-FFF2-40B4-BE49-F238E27FC236}">
                <a16:creationId xmlns:a16="http://schemas.microsoft.com/office/drawing/2014/main" id="{73332BDE-5177-C909-1A14-10AAF85B88DA}"/>
              </a:ext>
            </a:extLst>
          </p:cNvPr>
          <p:cNvCxnSpPr>
            <a:cxnSpLocks/>
          </p:cNvCxnSpPr>
          <p:nvPr/>
        </p:nvCxnSpPr>
        <p:spPr>
          <a:xfrm flipV="1">
            <a:off x="2902380" y="3429000"/>
            <a:ext cx="0" cy="65532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667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2EA67-B32C-E55B-D76E-1BB2DBBA6D74}"/>
              </a:ext>
            </a:extLst>
          </p:cNvPr>
          <p:cNvSpPr>
            <a:spLocks noGrp="1"/>
          </p:cNvSpPr>
          <p:nvPr>
            <p:ph type="title"/>
          </p:nvPr>
        </p:nvSpPr>
        <p:spPr/>
        <p:txBody>
          <a:bodyPr/>
          <a:lstStyle/>
          <a:p>
            <a:r>
              <a:rPr lang="en-CA">
                <a:latin typeface="Montserrat" panose="00000500000000000000" pitchFamily="50" charset="0"/>
              </a:rPr>
              <a:t>REVENUE </a:t>
            </a:r>
            <a:r>
              <a:rPr lang="en-CA" b="0" baseline="30000">
                <a:latin typeface="Montserrat" panose="00000500000000000000" pitchFamily="50" charset="0"/>
              </a:rPr>
              <a:t>*</a:t>
            </a:r>
            <a:r>
              <a:rPr lang="en-CA">
                <a:latin typeface="Montserrat" panose="00000500000000000000" pitchFamily="50" charset="0"/>
              </a:rPr>
              <a:t> </a:t>
            </a:r>
          </a:p>
        </p:txBody>
      </p:sp>
      <p:sp>
        <p:nvSpPr>
          <p:cNvPr id="2" name="TextBox 1">
            <a:extLst>
              <a:ext uri="{FF2B5EF4-FFF2-40B4-BE49-F238E27FC236}">
                <a16:creationId xmlns:a16="http://schemas.microsoft.com/office/drawing/2014/main" id="{75D608B6-2CDE-E26D-CA64-80844940E44E}"/>
              </a:ext>
            </a:extLst>
          </p:cNvPr>
          <p:cNvSpPr txBox="1"/>
          <p:nvPr/>
        </p:nvSpPr>
        <p:spPr>
          <a:xfrm>
            <a:off x="318136" y="6375692"/>
            <a:ext cx="6602785" cy="218008"/>
          </a:xfrm>
          <a:prstGeom prst="rect">
            <a:avLst/>
          </a:prstGeom>
          <a:noFill/>
        </p:spPr>
        <p:txBody>
          <a:bodyPr wrap="square" rtlCol="0">
            <a:spAutoFit/>
          </a:bodyPr>
          <a:lstStyle/>
          <a:p>
            <a:pPr>
              <a:spcBef>
                <a:spcPts val="0"/>
              </a:spcBef>
              <a:spcAft>
                <a:spcPts val="0"/>
              </a:spcAft>
            </a:pPr>
            <a:r>
              <a:rPr lang="en-CA" sz="800" kern="0">
                <a:effectLst/>
                <a:latin typeface="Montserrat" panose="00000500000000000000" pitchFamily="50" charset="0"/>
                <a:ea typeface="Times New Roman" panose="02020603050405020304" pitchFamily="18" charset="0"/>
                <a:cs typeface="Calibri" panose="020F0502020204030204" pitchFamily="34" charset="0"/>
              </a:rPr>
              <a:t>* Revenue, including managed services fees, net of bonuses, promotional costs and free bets</a:t>
            </a:r>
            <a:endParaRPr lang="en-CA" sz="800" b="1">
              <a:highlight>
                <a:srgbClr val="FFFF00"/>
              </a:highlight>
              <a:latin typeface="Montserrat" panose="00000500000000000000" pitchFamily="50" charset="0"/>
            </a:endParaRPr>
          </a:p>
        </p:txBody>
      </p:sp>
      <p:graphicFrame>
        <p:nvGraphicFramePr>
          <p:cNvPr id="13" name="Chart 12">
            <a:extLst>
              <a:ext uri="{FF2B5EF4-FFF2-40B4-BE49-F238E27FC236}">
                <a16:creationId xmlns:a16="http://schemas.microsoft.com/office/drawing/2014/main" id="{C2BBD11B-6F6D-5DBA-6BAC-440DFBCF1243}"/>
              </a:ext>
            </a:extLst>
          </p:cNvPr>
          <p:cNvGraphicFramePr/>
          <p:nvPr>
            <p:extLst>
              <p:ext uri="{D42A27DB-BD31-4B8C-83A1-F6EECF244321}">
                <p14:modId xmlns:p14="http://schemas.microsoft.com/office/powerpoint/2010/main" val="190932302"/>
              </p:ext>
            </p:extLst>
          </p:nvPr>
        </p:nvGraphicFramePr>
        <p:xfrm>
          <a:off x="6285388" y="1424006"/>
          <a:ext cx="3933168" cy="44343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68C9DC4D-7797-0493-AD41-B892D36F4ACE}"/>
              </a:ext>
            </a:extLst>
          </p:cNvPr>
          <p:cNvGraphicFramePr/>
          <p:nvPr>
            <p:extLst>
              <p:ext uri="{D42A27DB-BD31-4B8C-83A1-F6EECF244321}">
                <p14:modId xmlns:p14="http://schemas.microsoft.com/office/powerpoint/2010/main" val="4137175625"/>
              </p:ext>
            </p:extLst>
          </p:nvPr>
        </p:nvGraphicFramePr>
        <p:xfrm>
          <a:off x="1091208" y="819760"/>
          <a:ext cx="3933168" cy="509848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EDE3DBC0-0A05-FCB1-DC09-DC8DCD8F9572}"/>
              </a:ext>
            </a:extLst>
          </p:cNvPr>
          <p:cNvSpPr txBox="1"/>
          <p:nvPr/>
        </p:nvSpPr>
        <p:spPr>
          <a:xfrm>
            <a:off x="1341858" y="5927374"/>
            <a:ext cx="3431868" cy="314445"/>
          </a:xfrm>
          <a:prstGeom prst="rect">
            <a:avLst/>
          </a:prstGeom>
          <a:noFill/>
        </p:spPr>
        <p:txBody>
          <a:bodyPr wrap="square" rtlCol="0">
            <a:spAutoFit/>
          </a:bodyPr>
          <a:lstStyle/>
          <a:p>
            <a:pPr algn="ctr"/>
            <a:r>
              <a:rPr lang="en-CA">
                <a:solidFill>
                  <a:schemeClr val="tx1">
                    <a:lumMod val="75000"/>
                    <a:lumOff val="25000"/>
                  </a:schemeClr>
                </a:solidFill>
                <a:latin typeface="Montserrat"/>
              </a:rPr>
              <a:t>Three months ended December 31</a:t>
            </a:r>
            <a:endParaRPr lang="en-CA">
              <a:solidFill>
                <a:schemeClr val="tx1">
                  <a:lumMod val="75000"/>
                  <a:lumOff val="25000"/>
                </a:schemeClr>
              </a:solidFill>
              <a:latin typeface="Montserrat" panose="00000500000000000000" pitchFamily="50" charset="0"/>
            </a:endParaRPr>
          </a:p>
        </p:txBody>
      </p:sp>
      <p:sp>
        <p:nvSpPr>
          <p:cNvPr id="14" name="TextBox 13">
            <a:extLst>
              <a:ext uri="{FF2B5EF4-FFF2-40B4-BE49-F238E27FC236}">
                <a16:creationId xmlns:a16="http://schemas.microsoft.com/office/drawing/2014/main" id="{D602FBAE-5BA4-6187-327A-E7F0CF0B92FB}"/>
              </a:ext>
            </a:extLst>
          </p:cNvPr>
          <p:cNvSpPr txBox="1"/>
          <p:nvPr/>
        </p:nvSpPr>
        <p:spPr>
          <a:xfrm>
            <a:off x="6569950" y="5905977"/>
            <a:ext cx="3431868" cy="314445"/>
          </a:xfrm>
          <a:prstGeom prst="rect">
            <a:avLst/>
          </a:prstGeom>
          <a:noFill/>
        </p:spPr>
        <p:txBody>
          <a:bodyPr wrap="square" lIns="91440" tIns="45720" rIns="91440" bIns="45720" rtlCol="0" anchor="t">
            <a:spAutoFit/>
          </a:bodyPr>
          <a:lstStyle/>
          <a:p>
            <a:pPr algn="ctr"/>
            <a:r>
              <a:rPr lang="en-CA">
                <a:solidFill>
                  <a:schemeClr val="tx1">
                    <a:lumMod val="75000"/>
                    <a:lumOff val="25000"/>
                  </a:schemeClr>
                </a:solidFill>
                <a:latin typeface="Montserrat"/>
              </a:rPr>
              <a:t>Twelve months ended December 31</a:t>
            </a:r>
          </a:p>
        </p:txBody>
      </p:sp>
      <p:sp>
        <p:nvSpPr>
          <p:cNvPr id="7" name="TextBox 6">
            <a:extLst>
              <a:ext uri="{FF2B5EF4-FFF2-40B4-BE49-F238E27FC236}">
                <a16:creationId xmlns:a16="http://schemas.microsoft.com/office/drawing/2014/main" id="{F72EA6CE-3273-8D77-9A24-5A58F0EB4206}"/>
              </a:ext>
            </a:extLst>
          </p:cNvPr>
          <p:cNvSpPr txBox="1"/>
          <p:nvPr/>
        </p:nvSpPr>
        <p:spPr>
          <a:xfrm>
            <a:off x="1905362" y="3292368"/>
            <a:ext cx="1100620" cy="473078"/>
          </a:xfrm>
          <a:prstGeom prst="rect">
            <a:avLst/>
          </a:prstGeom>
          <a:noFill/>
        </p:spPr>
        <p:txBody>
          <a:bodyPr wrap="square" lIns="91440" tIns="45720" rIns="91440" bIns="45720" anchor="t">
            <a:spAutoFit/>
          </a:bodyPr>
          <a:lstStyle/>
          <a:p>
            <a:pPr algn="ctr"/>
            <a:r>
              <a:rPr lang="en-CA" sz="2400">
                <a:solidFill>
                  <a:srgbClr val="92D050"/>
                </a:solidFill>
                <a:latin typeface="Montserrat"/>
              </a:rPr>
              <a:t>+</a:t>
            </a:r>
            <a:r>
              <a:rPr lang="en-CA" sz="2400" b="1">
                <a:solidFill>
                  <a:srgbClr val="92D050"/>
                </a:solidFill>
                <a:latin typeface="Montserrat"/>
              </a:rPr>
              <a:t>48</a:t>
            </a:r>
            <a:r>
              <a:rPr lang="en-CA" sz="2400">
                <a:solidFill>
                  <a:srgbClr val="92D050"/>
                </a:solidFill>
                <a:latin typeface="Montserrat"/>
              </a:rPr>
              <a:t>%</a:t>
            </a:r>
          </a:p>
        </p:txBody>
      </p:sp>
      <p:cxnSp>
        <p:nvCxnSpPr>
          <p:cNvPr id="9" name="Straight Arrow Connector 8">
            <a:extLst>
              <a:ext uri="{FF2B5EF4-FFF2-40B4-BE49-F238E27FC236}">
                <a16:creationId xmlns:a16="http://schemas.microsoft.com/office/drawing/2014/main" id="{DFF06F63-06A9-AA48-58BD-F81391260864}"/>
              </a:ext>
            </a:extLst>
          </p:cNvPr>
          <p:cNvCxnSpPr>
            <a:cxnSpLocks/>
          </p:cNvCxnSpPr>
          <p:nvPr/>
        </p:nvCxnSpPr>
        <p:spPr>
          <a:xfrm flipV="1">
            <a:off x="3006871" y="3292368"/>
            <a:ext cx="0" cy="758522"/>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BB659C-54ED-5A6F-4CE1-08ECE53B094A}"/>
              </a:ext>
            </a:extLst>
          </p:cNvPr>
          <p:cNvSpPr txBox="1"/>
          <p:nvPr/>
        </p:nvSpPr>
        <p:spPr>
          <a:xfrm>
            <a:off x="7126100" y="2276072"/>
            <a:ext cx="1099730" cy="473078"/>
          </a:xfrm>
          <a:prstGeom prst="rect">
            <a:avLst/>
          </a:prstGeom>
          <a:noFill/>
        </p:spPr>
        <p:txBody>
          <a:bodyPr wrap="square" lIns="91440" tIns="45720" rIns="91440" bIns="45720" anchor="t">
            <a:spAutoFit/>
          </a:bodyPr>
          <a:lstStyle/>
          <a:p>
            <a:pPr algn="ctr"/>
            <a:r>
              <a:rPr lang="en-CA" sz="2400">
                <a:solidFill>
                  <a:srgbClr val="92D050"/>
                </a:solidFill>
                <a:latin typeface="Montserrat"/>
              </a:rPr>
              <a:t>+</a:t>
            </a:r>
            <a:r>
              <a:rPr lang="en-CA" sz="2400" b="1">
                <a:solidFill>
                  <a:srgbClr val="92D050"/>
                </a:solidFill>
                <a:latin typeface="Montserrat"/>
              </a:rPr>
              <a:t>53</a:t>
            </a:r>
            <a:r>
              <a:rPr lang="en-CA" sz="2400">
                <a:solidFill>
                  <a:srgbClr val="92D050"/>
                </a:solidFill>
                <a:latin typeface="Montserrat"/>
              </a:rPr>
              <a:t>%</a:t>
            </a:r>
          </a:p>
        </p:txBody>
      </p:sp>
      <p:cxnSp>
        <p:nvCxnSpPr>
          <p:cNvPr id="15" name="Straight Arrow Connector 14">
            <a:extLst>
              <a:ext uri="{FF2B5EF4-FFF2-40B4-BE49-F238E27FC236}">
                <a16:creationId xmlns:a16="http://schemas.microsoft.com/office/drawing/2014/main" id="{BA44D489-82CB-E922-A6A7-B9B72453158B}"/>
              </a:ext>
            </a:extLst>
          </p:cNvPr>
          <p:cNvCxnSpPr>
            <a:cxnSpLocks/>
          </p:cNvCxnSpPr>
          <p:nvPr/>
        </p:nvCxnSpPr>
        <p:spPr>
          <a:xfrm flipV="1">
            <a:off x="8206580" y="2276072"/>
            <a:ext cx="0" cy="1152928"/>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C58C46-C323-4CFF-B68B-69B3D8EA2E1B}"/>
              </a:ext>
            </a:extLst>
          </p:cNvPr>
          <p:cNvCxnSpPr/>
          <p:nvPr/>
        </p:nvCxnSpPr>
        <p:spPr>
          <a:xfrm>
            <a:off x="848600" y="5497637"/>
            <a:ext cx="449341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713E2F-0EB5-24AC-3BB9-661F3C10C088}"/>
              </a:ext>
            </a:extLst>
          </p:cNvPr>
          <p:cNvCxnSpPr>
            <a:cxnSpLocks/>
          </p:cNvCxnSpPr>
          <p:nvPr/>
        </p:nvCxnSpPr>
        <p:spPr>
          <a:xfrm flipV="1">
            <a:off x="6102151" y="5497635"/>
            <a:ext cx="4246363" cy="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754649"/>
      </p:ext>
    </p:extLst>
  </p:cSld>
  <p:clrMapOvr>
    <a:masterClrMapping/>
  </p:clrMapOvr>
</p:sld>
</file>

<file path=ppt/theme/theme1.xml><?xml version="1.0" encoding="utf-8"?>
<a:theme xmlns:a="http://schemas.openxmlformats.org/drawingml/2006/main" name="2_Blank">
  <a:themeElements>
    <a:clrScheme name="Torstar">
      <a:dk1>
        <a:srgbClr val="000000"/>
      </a:dk1>
      <a:lt1>
        <a:srgbClr val="FFFFFF"/>
      </a:lt1>
      <a:dk2>
        <a:srgbClr val="797979"/>
      </a:dk2>
      <a:lt2>
        <a:srgbClr val="FFFFFF"/>
      </a:lt2>
      <a:accent1>
        <a:srgbClr val="183362"/>
      </a:accent1>
      <a:accent2>
        <a:srgbClr val="A6A6A6"/>
      </a:accent2>
      <a:accent3>
        <a:srgbClr val="4472C4"/>
      </a:accent3>
      <a:accent4>
        <a:srgbClr val="C3D8EA"/>
      </a:accent4>
      <a:accent5>
        <a:srgbClr val="92D050"/>
      </a:accent5>
      <a:accent6>
        <a:srgbClr val="DDDDDD"/>
      </a:accent6>
      <a:hlink>
        <a:srgbClr val="183362"/>
      </a:hlink>
      <a:folHlink>
        <a:srgbClr val="4472C4"/>
      </a:folHlink>
    </a:clrScheme>
    <a:fontScheme name="Custom 1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ver">
  <a:themeElements>
    <a:clrScheme name="Torstar">
      <a:dk1>
        <a:srgbClr val="000000"/>
      </a:dk1>
      <a:lt1>
        <a:srgbClr val="FFFFFF"/>
      </a:lt1>
      <a:dk2>
        <a:srgbClr val="797979"/>
      </a:dk2>
      <a:lt2>
        <a:srgbClr val="FFFFFF"/>
      </a:lt2>
      <a:accent1>
        <a:srgbClr val="183362"/>
      </a:accent1>
      <a:accent2>
        <a:srgbClr val="A6A6A6"/>
      </a:accent2>
      <a:accent3>
        <a:srgbClr val="4472C4"/>
      </a:accent3>
      <a:accent4>
        <a:srgbClr val="C3D8EA"/>
      </a:accent4>
      <a:accent5>
        <a:srgbClr val="92D050"/>
      </a:accent5>
      <a:accent6>
        <a:srgbClr val="DDDDDD"/>
      </a:accent6>
      <a:hlink>
        <a:srgbClr val="183362"/>
      </a:hlink>
      <a:folHlink>
        <a:srgbClr val="4472C4"/>
      </a:folHlink>
    </a:clrScheme>
    <a:fontScheme name="Custom 1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DB2D5677DDBF4E8AE889685C730273" ma:contentTypeVersion="8" ma:contentTypeDescription="Create a new document." ma:contentTypeScope="" ma:versionID="e8b0292281207be295abea5dfc2855c5">
  <xsd:schema xmlns:xsd="http://www.w3.org/2001/XMLSchema" xmlns:xs="http://www.w3.org/2001/XMLSchema" xmlns:p="http://schemas.microsoft.com/office/2006/metadata/properties" xmlns:ns2="c6edbb24-a24b-4ccc-8f86-daa2d211f089" targetNamespace="http://schemas.microsoft.com/office/2006/metadata/properties" ma:root="true" ma:fieldsID="fe069d7320e9afdb07fe806ca8cdd498" ns2:_="">
    <xsd:import namespace="c6edbb24-a24b-4ccc-8f86-daa2d211f08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edbb24-a24b-4ccc-8f86-daa2d211f0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7B83EB-3DDE-4AE9-917D-529FFE44C52C}">
  <ds:schemaRefs>
    <ds:schemaRef ds:uri="c6edbb24-a24b-4ccc-8f86-daa2d211f0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2592A3-9A2D-4745-8B5A-22BAABF647E3}">
  <ds:schemaRefs>
    <ds:schemaRef ds:uri="http://schemas.microsoft.com/sharepoint/v3/contenttype/forms"/>
  </ds:schemaRefs>
</ds:datastoreItem>
</file>

<file path=customXml/itemProps3.xml><?xml version="1.0" encoding="utf-8"?>
<ds:datastoreItem xmlns:ds="http://schemas.openxmlformats.org/officeDocument/2006/customXml" ds:itemID="{9FDDBCEC-98B7-45E6-A1AD-9E0F5869A793}">
  <ds:schemaRefs>
    <ds:schemaRef ds:uri="c6edbb24-a24b-4ccc-8f86-daa2d211f0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16</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2_Blank</vt:lpstr>
      <vt:lpstr>Cover</vt:lpstr>
      <vt:lpstr>Office Theme</vt:lpstr>
      <vt:lpstr>PowerPoint Presentation</vt:lpstr>
      <vt:lpstr>DISCLAIMER</vt:lpstr>
      <vt:lpstr>DISCLAIMER</vt:lpstr>
      <vt:lpstr>PowerPoint Presentation</vt:lpstr>
      <vt:lpstr>Investment Highlights </vt:lpstr>
      <vt:lpstr>EXPANDING ADRESSABLE MARKET</vt:lpstr>
      <vt:lpstr>PowerPoint Presentation</vt:lpstr>
      <vt:lpstr>TOTAL WAGERS1 </vt:lpstr>
      <vt:lpstr>REVENUE * </vt:lpstr>
      <vt:lpstr>GROSS MARGIN </vt:lpstr>
      <vt:lpstr>CONSISTENT YEAR-OVER-YEAR GROWTH SINCE LAUNCH</vt:lpstr>
      <vt:lpstr>DEMONSTRATING INCREASING OPERATING LEVERAGE</vt:lpstr>
      <vt:lpstr>LTM ACTIVITIES/ACHIEVEMENTS</vt:lpstr>
      <vt:lpstr>PowerPoint Presentation</vt:lpstr>
      <vt:lpstr>OUR  APPROACH TO PRODUCT INNOVATION</vt:lpstr>
      <vt:lpstr>PREMIUM POSITIONING</vt:lpstr>
      <vt:lpstr>TARGETED MARKETING STRATEGIES</vt:lpstr>
      <vt:lpstr>SPORTS INSIGHTS 2.0</vt:lpstr>
      <vt:lpstr>PowerPoint Presentation</vt:lpstr>
      <vt:lpstr>KEY AREAS OF FOCUS IN 2025-2026</vt:lpstr>
      <vt:lpstr>CAPITALIZATION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Powell</dc:creator>
  <cp:revision>21</cp:revision>
  <cp:lastPrinted>1900-01-01T05:00:00Z</cp:lastPrinted>
  <dcterms:created xsi:type="dcterms:W3CDTF">1900-01-01T05:00:00Z</dcterms:created>
  <dcterms:modified xsi:type="dcterms:W3CDTF">2025-02-20T15:19:20Z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14bed8-1d92-46d0-83ba-5d38f47538a0_Enabled">
    <vt:lpwstr>true</vt:lpwstr>
  </property>
  <property fmtid="{D5CDD505-2E9C-101B-9397-08002B2CF9AE}" pid="3" name="MSIP_Label_d714bed8-1d92-46d0-83ba-5d38f47538a0_SetDate">
    <vt:lpwstr>2022-04-21T18:45:53Z</vt:lpwstr>
  </property>
  <property fmtid="{D5CDD505-2E9C-101B-9397-08002B2CF9AE}" pid="4" name="MSIP_Label_d714bed8-1d92-46d0-83ba-5d38f47538a0_Method">
    <vt:lpwstr>Privileged</vt:lpwstr>
  </property>
  <property fmtid="{D5CDD505-2E9C-101B-9397-08002B2CF9AE}" pid="5" name="MSIP_Label_d714bed8-1d92-46d0-83ba-5d38f47538a0_Name">
    <vt:lpwstr>Public</vt:lpwstr>
  </property>
  <property fmtid="{D5CDD505-2E9C-101B-9397-08002B2CF9AE}" pid="6" name="MSIP_Label_d714bed8-1d92-46d0-83ba-5d38f47538a0_SiteId">
    <vt:lpwstr>55a8d9e9-da72-4987-ac28-51b3b5add15f</vt:lpwstr>
  </property>
  <property fmtid="{D5CDD505-2E9C-101B-9397-08002B2CF9AE}" pid="7" name="MSIP_Label_d714bed8-1d92-46d0-83ba-5d38f47538a0_ActionId">
    <vt:lpwstr>833e71d8-c279-4399-bc27-d2940d2d8d71</vt:lpwstr>
  </property>
  <property fmtid="{D5CDD505-2E9C-101B-9397-08002B2CF9AE}" pid="8" name="MSIP_Label_d714bed8-1d92-46d0-83ba-5d38f47538a0_ContentBits">
    <vt:lpwstr>0</vt:lpwstr>
  </property>
  <property fmtid="{D5CDD505-2E9C-101B-9397-08002B2CF9AE}" pid="9" name="ContentTypeId">
    <vt:lpwstr>0x010100B6DB2D5677DDBF4E8AE889685C730273</vt:lpwstr>
  </property>
</Properties>
</file>