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C78CF"/>
    <a:srgbClr val="10B4F8"/>
    <a:srgbClr val="A6A6A6"/>
    <a:srgbClr val="C3D8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11469A-194B-F6EC-FDBF-FB0BCB926BA9}" v="10" dt="2025-02-19T15:08:13.045"/>
    <p1510:client id="{B8840F6B-B89D-A840-0A96-C917C3B08751}" v="61" dt="2025-02-19T18:21:58.7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2" autoAdjust="0"/>
    <p:restoredTop sz="94660"/>
  </p:normalViewPr>
  <p:slideViewPr>
    <p:cSldViewPr snapToGrid="0">
      <p:cViewPr>
        <p:scale>
          <a:sx n="66" d="100"/>
          <a:sy n="66" d="100"/>
        </p:scale>
        <p:origin x="1684" y="3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BAE6C6-3653-48CE-83FF-24AFD7DD0F1F}"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4602231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6C6-3653-48CE-83FF-24AFD7DD0F1F}"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3482196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6C6-3653-48CE-83FF-24AFD7DD0F1F}"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14948758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BAE6C6-3653-48CE-83FF-24AFD7DD0F1F}"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23926882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BAE6C6-3653-48CE-83FF-24AFD7DD0F1F}"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14664586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BAE6C6-3653-48CE-83FF-24AFD7DD0F1F}"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3820614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340100"/>
            <a:ext cx="2901255"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340100"/>
            <a:ext cx="2915543" cy="491278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BAE6C6-3653-48CE-83FF-24AFD7DD0F1F}"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9815239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BAE6C6-3653-48CE-83FF-24AFD7DD0F1F}"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3838971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BAE6C6-3653-48CE-83FF-24AFD7DD0F1F}" type="datetimeFigureOut">
              <a:rPr lang="en-US" smtClean="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2688237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BAE6C6-3653-48CE-83FF-24AFD7DD0F1F}"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17416602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BAE6C6-3653-48CE-83FF-24AFD7DD0F1F}"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52DE9B-5B5C-4FD3-A875-D7111C65E547}" type="slidenum">
              <a:rPr lang="en-US" smtClean="0"/>
              <a:t>‹#›</a:t>
            </a:fld>
            <a:endParaRPr lang="en-US"/>
          </a:p>
        </p:txBody>
      </p:sp>
    </p:spTree>
    <p:extLst>
      <p:ext uri="{BB962C8B-B14F-4D97-AF65-F5344CB8AC3E}">
        <p14:creationId xmlns:p14="http://schemas.microsoft.com/office/powerpoint/2010/main" val="31150585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82000"/>
                  </a:schemeClr>
                </a:solidFill>
              </a:defRPr>
            </a:lvl1pPr>
          </a:lstStyle>
          <a:p>
            <a:fld id="{8CBAE6C6-3653-48CE-83FF-24AFD7DD0F1F}" type="datetimeFigureOut">
              <a:rPr lang="en-US" smtClean="0"/>
              <a:t>2/20/2025</a:t>
            </a:fld>
            <a:endParaRPr lang="en-US"/>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82000"/>
                  </a:schemeClr>
                </a:solidFill>
              </a:defRPr>
            </a:lvl1pPr>
          </a:lstStyle>
          <a:p>
            <a:fld id="{2352DE9B-5B5C-4FD3-A875-D7111C65E547}" type="slidenum">
              <a:rPr lang="en-US" smtClean="0"/>
              <a:t>‹#›</a:t>
            </a:fld>
            <a:endParaRPr lang="en-US"/>
          </a:p>
        </p:txBody>
      </p:sp>
    </p:spTree>
    <p:extLst>
      <p:ext uri="{BB962C8B-B14F-4D97-AF65-F5344CB8AC3E}">
        <p14:creationId xmlns:p14="http://schemas.microsoft.com/office/powerpoint/2010/main" val="144508381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northstar@rbmilestone.com" TargetMode="External"/><Relationship Id="rId13" Type="http://schemas.openxmlformats.org/officeDocument/2006/relationships/hyperlink" Target="http://www.twitter.com/NorthStarBet" TargetMode="External"/><Relationship Id="rId18" Type="http://schemas.openxmlformats.org/officeDocument/2006/relationships/image" Target="../media/image7.png"/><Relationship Id="rId3" Type="http://schemas.openxmlformats.org/officeDocument/2006/relationships/image" Target="../media/image2.png"/><Relationship Id="rId7" Type="http://schemas.microsoft.com/office/2007/relationships/hdphoto" Target="../media/hdphoto1.wdp"/><Relationship Id="rId12" Type="http://schemas.openxmlformats.org/officeDocument/2006/relationships/hyperlink" Target="https://twitter.com/northstarbet" TargetMode="External"/><Relationship Id="rId17" Type="http://schemas.openxmlformats.org/officeDocument/2006/relationships/image" Target="../media/image6.png"/><Relationship Id="rId2" Type="http://schemas.openxmlformats.org/officeDocument/2006/relationships/image" Target="../media/image1.jpeg"/><Relationship Id="rId16" Type="http://schemas.openxmlformats.org/officeDocument/2006/relationships/image" Target="../media/image5.png"/><Relationship Id="rId1" Type="http://schemas.openxmlformats.org/officeDocument/2006/relationships/slideLayout" Target="../slideLayouts/slideLayout1.xml"/><Relationship Id="rId6" Type="http://schemas.openxmlformats.org/officeDocument/2006/relationships/image" Target="../media/image3.png"/><Relationship Id="rId11" Type="http://schemas.openxmlformats.org/officeDocument/2006/relationships/hyperlink" Target="http://www.linkedin.com/company/northstar-gaming" TargetMode="External"/><Relationship Id="rId5" Type="http://schemas.openxmlformats.org/officeDocument/2006/relationships/hyperlink" Target="https://www.northstargaming.ca/" TargetMode="External"/><Relationship Id="rId15" Type="http://schemas.openxmlformats.org/officeDocument/2006/relationships/image" Target="../media/image4.png"/><Relationship Id="rId10" Type="http://schemas.openxmlformats.org/officeDocument/2006/relationships/hyperlink" Target="https://www.linkedin.com/company/northstar-gaming" TargetMode="External"/><Relationship Id="rId19" Type="http://schemas.openxmlformats.org/officeDocument/2006/relationships/image" Target="../media/image8.png"/><Relationship Id="rId4" Type="http://schemas.openxmlformats.org/officeDocument/2006/relationships/hyperlink" Target="http://www.northstargaming.ca/" TargetMode="External"/><Relationship Id="rId9" Type="http://schemas.openxmlformats.org/officeDocument/2006/relationships/hyperlink" Target="http://www.southstarbatterymetals.com/" TargetMode="External"/><Relationship Id="rId14" Type="http://schemas.openxmlformats.org/officeDocument/2006/relationships/hyperlink" Target="http://www.facebook.com/NorthStarBets"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8">
            <a:extLst>
              <a:ext uri="{FF2B5EF4-FFF2-40B4-BE49-F238E27FC236}">
                <a16:creationId xmlns:a16="http://schemas.microsoft.com/office/drawing/2014/main" id="{DEC9C2C7-9E42-6F53-1085-182883A7AD86}"/>
              </a:ext>
            </a:extLst>
          </p:cNvPr>
          <p:cNvSpPr/>
          <p:nvPr/>
        </p:nvSpPr>
        <p:spPr>
          <a:xfrm>
            <a:off x="-1" y="8386521"/>
            <a:ext cx="6858001" cy="757478"/>
          </a:xfrm>
          <a:prstGeom prst="rect">
            <a:avLst/>
          </a:prstGeom>
          <a:solidFill>
            <a:srgbClr val="1C78C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endParaRPr lang="en-US" sz="575" spc="50" dirty="0">
              <a:solidFill>
                <a:schemeClr val="bg1"/>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5ED094C0-BB6A-C1C9-1673-A8E516018385}"/>
              </a:ext>
            </a:extLst>
          </p:cNvPr>
          <p:cNvSpPr txBox="1"/>
          <p:nvPr/>
        </p:nvSpPr>
        <p:spPr>
          <a:xfrm>
            <a:off x="2465313" y="17300"/>
            <a:ext cx="4387103" cy="565539"/>
          </a:xfrm>
          <a:prstGeom prst="rect">
            <a:avLst/>
          </a:prstGeom>
          <a:noFill/>
        </p:spPr>
        <p:txBody>
          <a:bodyPr wrap="square" rtlCol="0">
            <a:spAutoFit/>
          </a:bodyPr>
          <a:lstStyle/>
          <a:p>
            <a:pPr algn="just"/>
            <a:r>
              <a:rPr lang="en-US" sz="1025" b="1" dirty="0">
                <a:effectLst/>
                <a:latin typeface="Arial" panose="020B0604020202020204" pitchFamily="34" charset="0"/>
                <a:ea typeface="Calibri" panose="020F0502020204030204" pitchFamily="34" charset="0"/>
                <a:cs typeface="Arial" panose="020B0604020202020204" pitchFamily="34" charset="0"/>
              </a:rPr>
              <a:t>NorthStar Gaming is a uniquely positioned </a:t>
            </a:r>
            <a:r>
              <a:rPr lang="en-US" sz="1025" b="1" dirty="0">
                <a:latin typeface="Arial" panose="020B0604020202020204" pitchFamily="34" charset="0"/>
                <a:ea typeface="Calibri" panose="020F0502020204030204" pitchFamily="34" charset="0"/>
                <a:cs typeface="Arial" panose="020B0604020202020204" pitchFamily="34" charset="0"/>
              </a:rPr>
              <a:t>iGaming company </a:t>
            </a:r>
            <a:r>
              <a:rPr lang="en-US" sz="1025" b="1" dirty="0">
                <a:effectLst/>
                <a:latin typeface="Arial" panose="020B0604020202020204" pitchFamily="34" charset="0"/>
                <a:ea typeface="Calibri" panose="020F0502020204030204" pitchFamily="34" charset="0"/>
                <a:cs typeface="Arial" panose="020B0604020202020204" pitchFamily="34" charset="0"/>
              </a:rPr>
              <a:t>combining sports media with sports wagering by leveraging strong partnerships and agreements with leading media companies.</a:t>
            </a:r>
          </a:p>
        </p:txBody>
      </p:sp>
      <p:sp>
        <p:nvSpPr>
          <p:cNvPr id="9" name="Content Placeholder 2">
            <a:extLst>
              <a:ext uri="{FF2B5EF4-FFF2-40B4-BE49-F238E27FC236}">
                <a16:creationId xmlns:a16="http://schemas.microsoft.com/office/drawing/2014/main" id="{BC47F8B7-48DB-65C0-28A0-6749A64CFDB2}"/>
              </a:ext>
            </a:extLst>
          </p:cNvPr>
          <p:cNvSpPr txBox="1">
            <a:spLocks/>
          </p:cNvSpPr>
          <p:nvPr/>
        </p:nvSpPr>
        <p:spPr>
          <a:xfrm>
            <a:off x="-38945" y="916315"/>
            <a:ext cx="2531081" cy="434963"/>
          </a:xfrm>
          <a:prstGeom prst="rect">
            <a:avLst/>
          </a:prstGeom>
          <a:ln>
            <a:no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300" b="1" dirty="0">
                <a:latin typeface="Arial" panose="020B0604020202020204" pitchFamily="34" charset="0"/>
                <a:cs typeface="Arial" panose="020B0604020202020204" pitchFamily="34" charset="0"/>
              </a:rPr>
              <a:t>Share Structure </a:t>
            </a:r>
            <a:r>
              <a:rPr lang="en-US" sz="800" i="1" dirty="0">
                <a:latin typeface="Arial" panose="020B0604020202020204" pitchFamily="34" charset="0"/>
                <a:cs typeface="Arial" panose="020B0604020202020204" pitchFamily="34" charset="0"/>
              </a:rPr>
              <a:t>(as of Feb 14, 2025)</a:t>
            </a:r>
          </a:p>
          <a:p>
            <a:pPr marL="0" indent="0">
              <a:spcBef>
                <a:spcPts val="0"/>
              </a:spcBef>
              <a:buFont typeface="Arial" panose="020B0604020202020204" pitchFamily="34" charset="0"/>
              <a:buNone/>
            </a:pPr>
            <a:endParaRPr lang="en-US" sz="1050" dirty="0">
              <a:latin typeface="Nordique Pro" panose="00000500000000000000" pitchFamily="50" charset="0"/>
            </a:endParaRPr>
          </a:p>
        </p:txBody>
      </p:sp>
      <p:graphicFrame>
        <p:nvGraphicFramePr>
          <p:cNvPr id="10" name="Table 9">
            <a:extLst>
              <a:ext uri="{FF2B5EF4-FFF2-40B4-BE49-F238E27FC236}">
                <a16:creationId xmlns:a16="http://schemas.microsoft.com/office/drawing/2014/main" id="{A7BC522A-B521-5F20-A35E-9B8CF2DCEE5E}"/>
              </a:ext>
            </a:extLst>
          </p:cNvPr>
          <p:cNvGraphicFramePr>
            <a:graphicFrameLocks noGrp="1"/>
          </p:cNvGraphicFramePr>
          <p:nvPr>
            <p:extLst>
              <p:ext uri="{D42A27DB-BD31-4B8C-83A1-F6EECF244321}">
                <p14:modId xmlns:p14="http://schemas.microsoft.com/office/powerpoint/2010/main" val="1405365371"/>
              </p:ext>
            </p:extLst>
          </p:nvPr>
        </p:nvGraphicFramePr>
        <p:xfrm>
          <a:off x="60245" y="1295374"/>
          <a:ext cx="2230616" cy="1250438"/>
        </p:xfrm>
        <a:graphic>
          <a:graphicData uri="http://schemas.openxmlformats.org/drawingml/2006/table">
            <a:tbl>
              <a:tblPr>
                <a:tableStyleId>{5C22544A-7EE6-4342-B048-85BDC9FD1C3A}</a:tableStyleId>
              </a:tblPr>
              <a:tblGrid>
                <a:gridCol w="1352940">
                  <a:extLst>
                    <a:ext uri="{9D8B030D-6E8A-4147-A177-3AD203B41FA5}">
                      <a16:colId xmlns:a16="http://schemas.microsoft.com/office/drawing/2014/main" val="1883956165"/>
                    </a:ext>
                  </a:extLst>
                </a:gridCol>
                <a:gridCol w="877676">
                  <a:extLst>
                    <a:ext uri="{9D8B030D-6E8A-4147-A177-3AD203B41FA5}">
                      <a16:colId xmlns:a16="http://schemas.microsoft.com/office/drawing/2014/main" val="3667099827"/>
                    </a:ext>
                  </a:extLst>
                </a:gridCol>
              </a:tblGrid>
              <a:tr h="178634">
                <a:tc>
                  <a:txBody>
                    <a:bodyPr/>
                    <a:lstStyle/>
                    <a:p>
                      <a:pPr marL="0" marR="0" fontAlgn="b">
                        <a:lnSpc>
                          <a:spcPct val="100000"/>
                        </a:lnSpc>
                        <a:spcBef>
                          <a:spcPts val="0"/>
                        </a:spcBef>
                        <a:spcAft>
                          <a:spcPts val="0"/>
                        </a:spcAft>
                      </a:pPr>
                      <a:r>
                        <a:rPr lang="en-US" sz="75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Market Value @ C$0.08</a:t>
                      </a:r>
                      <a:endParaRPr lang="en-US" sz="75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C$16.5 M</a:t>
                      </a:r>
                    </a:p>
                  </a:txBody>
                  <a:tcPr marL="6350" marR="6350" marT="6350" marB="0" anchor="ctr">
                    <a:noFill/>
                  </a:tcPr>
                </a:tc>
                <a:extLst>
                  <a:ext uri="{0D108BD9-81ED-4DB2-BD59-A6C34878D82A}">
                    <a16:rowId xmlns:a16="http://schemas.microsoft.com/office/drawing/2014/main" val="2131113526"/>
                  </a:ext>
                </a:extLst>
              </a:tr>
              <a:tr h="178634">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52 Week SP Range</a:t>
                      </a:r>
                      <a:endPar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C$0.02 - 0.105</a:t>
                      </a:r>
                    </a:p>
                  </a:txBody>
                  <a:tcPr marL="6350" marR="6350" marT="6350" marB="0" anchor="ctr">
                    <a:noFill/>
                  </a:tcPr>
                </a:tc>
                <a:extLst>
                  <a:ext uri="{0D108BD9-81ED-4DB2-BD59-A6C34878D82A}">
                    <a16:rowId xmlns:a16="http://schemas.microsoft.com/office/drawing/2014/main" val="3569801981"/>
                  </a:ext>
                </a:extLst>
              </a:tr>
              <a:tr h="178634">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Shares Outstanding</a:t>
                      </a:r>
                      <a:endParaRPr lang="en-US" sz="800" b="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en-US" sz="800" b="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205.8 M</a:t>
                      </a:r>
                    </a:p>
                  </a:txBody>
                  <a:tcPr marL="6350" marR="6350" marT="6350" marB="0" anchor="ctr">
                    <a:noFill/>
                  </a:tcPr>
                </a:tc>
                <a:extLst>
                  <a:ext uri="{0D108BD9-81ED-4DB2-BD59-A6C34878D82A}">
                    <a16:rowId xmlns:a16="http://schemas.microsoft.com/office/drawing/2014/main" val="2628629827"/>
                  </a:ext>
                </a:extLst>
              </a:tr>
              <a:tr h="178634">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Warrants</a:t>
                      </a:r>
                      <a:r>
                        <a:rPr lang="en-US" sz="6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 </a:t>
                      </a:r>
                      <a:r>
                        <a:rPr lang="en-US" sz="600" b="0" i="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(WAVG C$0.40)</a:t>
                      </a:r>
                      <a:endPar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87.4 M</a:t>
                      </a:r>
                    </a:p>
                  </a:txBody>
                  <a:tcPr marL="6350" marR="6350" marT="6350" marB="0" anchor="ctr">
                    <a:noFill/>
                  </a:tcPr>
                </a:tc>
                <a:extLst>
                  <a:ext uri="{0D108BD9-81ED-4DB2-BD59-A6C34878D82A}">
                    <a16:rowId xmlns:a16="http://schemas.microsoft.com/office/drawing/2014/main" val="613942126"/>
                  </a:ext>
                </a:extLst>
              </a:tr>
              <a:tr h="178634">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Options</a:t>
                      </a:r>
                      <a:r>
                        <a:rPr lang="en-US" sz="6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 </a:t>
                      </a:r>
                      <a:r>
                        <a:rPr lang="en-US" sz="600" b="0" i="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(WAVG C$0.29)</a:t>
                      </a:r>
                      <a:endParaRPr lang="en-US" sz="800" b="0" i="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17.7 M</a:t>
                      </a:r>
                    </a:p>
                  </a:txBody>
                  <a:tcPr marL="6350" marR="6350" marT="6350" marB="0" anchor="ctr">
                    <a:noFill/>
                  </a:tcPr>
                </a:tc>
                <a:extLst>
                  <a:ext uri="{0D108BD9-81ED-4DB2-BD59-A6C34878D82A}">
                    <a16:rowId xmlns:a16="http://schemas.microsoft.com/office/drawing/2014/main" val="568972516"/>
                  </a:ext>
                </a:extLst>
              </a:tr>
              <a:tr h="178634">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Fully Diluted</a:t>
                      </a: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310.9 M</a:t>
                      </a:r>
                    </a:p>
                  </a:txBody>
                  <a:tcPr marL="6350" marR="6350" marT="6350" marB="0" anchor="ctr">
                    <a:noFill/>
                  </a:tcPr>
                </a:tc>
                <a:extLst>
                  <a:ext uri="{0D108BD9-81ED-4DB2-BD59-A6C34878D82A}">
                    <a16:rowId xmlns:a16="http://schemas.microsoft.com/office/drawing/2014/main" val="2248667625"/>
                  </a:ext>
                </a:extLst>
              </a:tr>
              <a:tr h="178634">
                <a:tc>
                  <a:txBody>
                    <a:bodyPr/>
                    <a:lstStyle/>
                    <a:p>
                      <a:pPr marL="0" marR="0" lvl="0" indent="0" algn="l" defTabSz="685800" rtl="0" eaLnBrk="1" fontAlgn="b" latinLnBrk="0" hangingPunct="1">
                        <a:lnSpc>
                          <a:spcPct val="100000"/>
                        </a:lnSpc>
                        <a:spcBef>
                          <a:spcPts val="0"/>
                        </a:spcBef>
                        <a:spcAft>
                          <a:spcPts val="0"/>
                        </a:spcAft>
                        <a:buClrTx/>
                        <a:buSzTx/>
                        <a:buFontTx/>
                        <a:buNone/>
                        <a:tabLst/>
                        <a:defRPr/>
                      </a:pPr>
                      <a:endPar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algn="r" fontAlgn="b">
                        <a:lnSpc>
                          <a:spcPct val="100000"/>
                        </a:lnSpc>
                        <a:spcBef>
                          <a:spcPts val="0"/>
                        </a:spcBef>
                        <a:spcAft>
                          <a:spcPts val="0"/>
                        </a:spcAft>
                      </a:pPr>
                      <a:endPar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extLst>
                  <a:ext uri="{0D108BD9-81ED-4DB2-BD59-A6C34878D82A}">
                    <a16:rowId xmlns:a16="http://schemas.microsoft.com/office/drawing/2014/main" val="1344909932"/>
                  </a:ext>
                </a:extLst>
              </a:tr>
            </a:tbl>
          </a:graphicData>
        </a:graphic>
      </p:graphicFrame>
      <p:sp>
        <p:nvSpPr>
          <p:cNvPr id="11" name="Content Placeholder 2">
            <a:extLst>
              <a:ext uri="{FF2B5EF4-FFF2-40B4-BE49-F238E27FC236}">
                <a16:creationId xmlns:a16="http://schemas.microsoft.com/office/drawing/2014/main" id="{55C53209-6CAC-4215-DFE7-AF355599FFA2}"/>
              </a:ext>
            </a:extLst>
          </p:cNvPr>
          <p:cNvSpPr txBox="1">
            <a:spLocks/>
          </p:cNvSpPr>
          <p:nvPr/>
        </p:nvSpPr>
        <p:spPr>
          <a:xfrm>
            <a:off x="-16740" y="3784757"/>
            <a:ext cx="2300983" cy="2673407"/>
          </a:xfrm>
          <a:prstGeom prst="rect">
            <a:avLst/>
          </a:prstGeom>
          <a:ln>
            <a:noFill/>
          </a:ln>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300" b="1" spc="100" dirty="0">
                <a:latin typeface="Arial" panose="020B0604020202020204" pitchFamily="34" charset="0"/>
                <a:cs typeface="Arial" panose="020B0604020202020204" pitchFamily="34" charset="0"/>
              </a:rPr>
              <a:t>Management &amp; Board</a:t>
            </a:r>
            <a:endParaRPr lang="en-US" sz="500" b="1" spc="100" dirty="0">
              <a:latin typeface="Arial" panose="020B0604020202020204" pitchFamily="34" charset="0"/>
              <a:cs typeface="Arial" panose="020B0604020202020204" pitchFamily="34" charset="0"/>
            </a:endParaRPr>
          </a:p>
          <a:p>
            <a:pPr marL="0" indent="0">
              <a:spcBef>
                <a:spcPts val="0"/>
              </a:spcBef>
              <a:buFont typeface="Arial" panose="020B0604020202020204" pitchFamily="34" charset="0"/>
              <a:buNone/>
            </a:pPr>
            <a:endParaRPr lang="en-US" sz="500" b="1" spc="100" dirty="0">
              <a:latin typeface="Nordique Pro" panose="00000500000000000000" pitchFamily="50" charset="0"/>
            </a:endParaRPr>
          </a:p>
          <a:p>
            <a:pPr marL="0" indent="0">
              <a:spcBef>
                <a:spcPts val="0"/>
              </a:spcBef>
              <a:buFont typeface="Arial" panose="020B0604020202020204" pitchFamily="34" charset="0"/>
              <a:buNone/>
            </a:pPr>
            <a:endParaRPr lang="en-US" sz="500" b="1" spc="100" dirty="0">
              <a:latin typeface="Nordique Pro" panose="00000500000000000000" pitchFamily="50"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Michael Moskowitz</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CEO &amp; Chairman</a:t>
            </a:r>
          </a:p>
          <a:p>
            <a:pPr marL="0" indent="0">
              <a:lnSpc>
                <a:spcPct val="100000"/>
              </a:lnSpc>
              <a:spcBef>
                <a:spcPts val="0"/>
              </a:spcBef>
              <a:buFont typeface="Arial" panose="020B0604020202020204" pitchFamily="34" charset="0"/>
              <a:buNone/>
            </a:pPr>
            <a:endParaRPr lang="en-US" sz="500" b="1" spc="100" dirty="0">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Chin Dhushenthen</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CFO</a:t>
            </a:r>
          </a:p>
          <a:p>
            <a:pPr marL="0" indent="0">
              <a:lnSpc>
                <a:spcPct val="100000"/>
              </a:lnSpc>
              <a:spcBef>
                <a:spcPts val="0"/>
              </a:spcBef>
              <a:buFont typeface="Arial" panose="020B0604020202020204" pitchFamily="34" charset="0"/>
              <a:buNone/>
            </a:pPr>
            <a:endParaRPr lang="en-US" sz="500" b="1" spc="100" dirty="0">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Corey Goodman</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CDO and General Counsel</a:t>
            </a:r>
          </a:p>
          <a:p>
            <a:pPr marL="0" indent="0">
              <a:lnSpc>
                <a:spcPct val="100000"/>
              </a:lnSpc>
              <a:spcBef>
                <a:spcPts val="0"/>
              </a:spcBef>
              <a:buFont typeface="Arial" panose="020B0604020202020204" pitchFamily="34" charset="0"/>
              <a:buNone/>
            </a:pPr>
            <a:endParaRPr lang="en-US" sz="500" b="1" spc="100" dirty="0">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Maureen Rydzik</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VP IT and Vendor Management</a:t>
            </a:r>
          </a:p>
          <a:p>
            <a:pPr marL="0" indent="0">
              <a:lnSpc>
                <a:spcPct val="100000"/>
              </a:lnSpc>
              <a:spcBef>
                <a:spcPts val="0"/>
              </a:spcBef>
              <a:buFont typeface="Arial" panose="020B0604020202020204" pitchFamily="34" charset="0"/>
              <a:buNone/>
            </a:pPr>
            <a:endParaRPr lang="en-US" sz="500" b="1" spc="100" dirty="0">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Dante Anderson</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VP Marketing</a:t>
            </a:r>
          </a:p>
          <a:p>
            <a:pPr marL="0" indent="0">
              <a:lnSpc>
                <a:spcPct val="100000"/>
              </a:lnSpc>
              <a:spcBef>
                <a:spcPts val="0"/>
              </a:spcBef>
              <a:buFont typeface="Arial" panose="020B0604020202020204" pitchFamily="34" charset="0"/>
              <a:buNone/>
            </a:pPr>
            <a:endParaRPr lang="en-US" sz="500" b="1" spc="100" dirty="0">
              <a:latin typeface="Arial" panose="020B0604020202020204" pitchFamily="34" charset="0"/>
              <a:cs typeface="Arial" panose="020B0604020202020204" pitchFamily="34" charset="0"/>
            </a:endParaRPr>
          </a:p>
          <a:p>
            <a:pPr marL="0" indent="0">
              <a:lnSpc>
                <a:spcPct val="100000"/>
              </a:lnSpc>
              <a:spcBef>
                <a:spcPts val="0"/>
              </a:spcBef>
              <a:buFont typeface="Arial" panose="020B0604020202020204" pitchFamily="34" charset="0"/>
              <a:buNone/>
            </a:pPr>
            <a:r>
              <a:rPr lang="en-US" sz="1000" b="1" spc="100" dirty="0">
                <a:latin typeface="Arial" panose="020B0604020202020204" pitchFamily="34" charset="0"/>
                <a:cs typeface="Arial" panose="020B0604020202020204" pitchFamily="34" charset="0"/>
              </a:rPr>
              <a:t>Gil Steinfeld</a:t>
            </a:r>
          </a:p>
          <a:p>
            <a:pPr marL="0" indent="0">
              <a:lnSpc>
                <a:spcPct val="100000"/>
              </a:lnSpc>
              <a:spcBef>
                <a:spcPts val="0"/>
              </a:spcBef>
              <a:buFont typeface="Arial" panose="020B0604020202020204" pitchFamily="34" charset="0"/>
              <a:buNone/>
            </a:pPr>
            <a:r>
              <a:rPr lang="en-US" sz="1000" spc="100" dirty="0">
                <a:latin typeface="Arial" panose="020B0604020202020204" pitchFamily="34" charset="0"/>
                <a:cs typeface="Arial" panose="020B0604020202020204" pitchFamily="34" charset="0"/>
              </a:rPr>
              <a:t>Strategic Advisor</a:t>
            </a:r>
          </a:p>
        </p:txBody>
      </p:sp>
      <p:cxnSp>
        <p:nvCxnSpPr>
          <p:cNvPr id="12" name="Straight Connector 11">
            <a:extLst>
              <a:ext uri="{FF2B5EF4-FFF2-40B4-BE49-F238E27FC236}">
                <a16:creationId xmlns:a16="http://schemas.microsoft.com/office/drawing/2014/main" id="{A0B52170-1113-294B-06C8-681EF391228E}"/>
              </a:ext>
            </a:extLst>
          </p:cNvPr>
          <p:cNvCxnSpPr>
            <a:cxnSpLocks/>
          </p:cNvCxnSpPr>
          <p:nvPr/>
        </p:nvCxnSpPr>
        <p:spPr>
          <a:xfrm>
            <a:off x="56745" y="1167615"/>
            <a:ext cx="1245005"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9099F13F-CF58-C196-B5AF-5E0D1C7210A7}"/>
              </a:ext>
            </a:extLst>
          </p:cNvPr>
          <p:cNvCxnSpPr>
            <a:cxnSpLocks/>
          </p:cNvCxnSpPr>
          <p:nvPr/>
        </p:nvCxnSpPr>
        <p:spPr>
          <a:xfrm>
            <a:off x="56745" y="4048816"/>
            <a:ext cx="1924455"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14" name="Content Placeholder 2">
            <a:extLst>
              <a:ext uri="{FF2B5EF4-FFF2-40B4-BE49-F238E27FC236}">
                <a16:creationId xmlns:a16="http://schemas.microsoft.com/office/drawing/2014/main" id="{BDCF7FDB-8035-1208-6DB3-907BCF8C8EC1}"/>
              </a:ext>
            </a:extLst>
          </p:cNvPr>
          <p:cNvSpPr txBox="1">
            <a:spLocks/>
          </p:cNvSpPr>
          <p:nvPr/>
        </p:nvSpPr>
        <p:spPr>
          <a:xfrm>
            <a:off x="-16740" y="2536693"/>
            <a:ext cx="2300983" cy="260008"/>
          </a:xfrm>
          <a:prstGeom prst="rect">
            <a:avLst/>
          </a:prstGeom>
          <a:ln>
            <a:noFill/>
          </a:ln>
        </p:spPr>
        <p:txBody>
          <a:bodyPr vert="horz" lIns="91440" tIns="45720" rIns="91440" bIns="45720" rtlCol="0">
            <a:normAutofit lnSpcReduction="10000"/>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300" b="1" spc="100" dirty="0">
                <a:latin typeface="Arial" panose="020B0604020202020204" pitchFamily="34" charset="0"/>
                <a:cs typeface="Arial" panose="020B0604020202020204" pitchFamily="34" charset="0"/>
              </a:rPr>
              <a:t>Ownership</a:t>
            </a:r>
            <a:endParaRPr lang="en-US" sz="500" b="1" spc="100" dirty="0">
              <a:latin typeface="Arial" panose="020B0604020202020204" pitchFamily="34" charset="0"/>
              <a:cs typeface="Arial" panose="020B0604020202020204" pitchFamily="34" charset="0"/>
            </a:endParaRPr>
          </a:p>
        </p:txBody>
      </p:sp>
      <p:graphicFrame>
        <p:nvGraphicFramePr>
          <p:cNvPr id="15" name="Table 14">
            <a:extLst>
              <a:ext uri="{FF2B5EF4-FFF2-40B4-BE49-F238E27FC236}">
                <a16:creationId xmlns:a16="http://schemas.microsoft.com/office/drawing/2014/main" id="{B815E52C-117D-B52A-8D90-1B258B322E6A}"/>
              </a:ext>
            </a:extLst>
          </p:cNvPr>
          <p:cNvGraphicFramePr>
            <a:graphicFrameLocks noGrp="1"/>
          </p:cNvGraphicFramePr>
          <p:nvPr>
            <p:extLst>
              <p:ext uri="{D42A27DB-BD31-4B8C-83A1-F6EECF244321}">
                <p14:modId xmlns:p14="http://schemas.microsoft.com/office/powerpoint/2010/main" val="460481290"/>
              </p:ext>
            </p:extLst>
          </p:nvPr>
        </p:nvGraphicFramePr>
        <p:xfrm>
          <a:off x="37403" y="2883090"/>
          <a:ext cx="2230616" cy="752437"/>
        </p:xfrm>
        <a:graphic>
          <a:graphicData uri="http://schemas.openxmlformats.org/drawingml/2006/table">
            <a:tbl>
              <a:tblPr>
                <a:tableStyleId>{5C22544A-7EE6-4342-B048-85BDC9FD1C3A}</a:tableStyleId>
              </a:tblPr>
              <a:tblGrid>
                <a:gridCol w="1831339">
                  <a:extLst>
                    <a:ext uri="{9D8B030D-6E8A-4147-A177-3AD203B41FA5}">
                      <a16:colId xmlns:a16="http://schemas.microsoft.com/office/drawing/2014/main" val="1883956165"/>
                    </a:ext>
                  </a:extLst>
                </a:gridCol>
                <a:gridCol w="399277">
                  <a:extLst>
                    <a:ext uri="{9D8B030D-6E8A-4147-A177-3AD203B41FA5}">
                      <a16:colId xmlns:a16="http://schemas.microsoft.com/office/drawing/2014/main" val="3667099827"/>
                    </a:ext>
                  </a:extLst>
                </a:gridCol>
              </a:tblGrid>
              <a:tr h="177053">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Management &amp; Board</a:t>
                      </a: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10.2%</a:t>
                      </a:r>
                    </a:p>
                  </a:txBody>
                  <a:tcPr marL="6350" marR="6350" marT="6350" marB="0" anchor="ctr">
                    <a:noFill/>
                  </a:tcPr>
                </a:tc>
                <a:extLst>
                  <a:ext uri="{0D108BD9-81ED-4DB2-BD59-A6C34878D82A}">
                    <a16:rowId xmlns:a16="http://schemas.microsoft.com/office/drawing/2014/main" val="2131113526"/>
                  </a:ext>
                </a:extLst>
              </a:tr>
              <a:tr h="177053">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Playtech PLC</a:t>
                      </a: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25.8%</a:t>
                      </a:r>
                    </a:p>
                  </a:txBody>
                  <a:tcPr marL="6350" marR="6350" marT="6350" marB="0" anchor="ctr">
                    <a:noFill/>
                  </a:tcPr>
                </a:tc>
                <a:extLst>
                  <a:ext uri="{0D108BD9-81ED-4DB2-BD59-A6C34878D82A}">
                    <a16:rowId xmlns:a16="http://schemas.microsoft.com/office/drawing/2014/main" val="3569801981"/>
                  </a:ext>
                </a:extLst>
              </a:tr>
              <a:tr h="177053">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Torstar / Jordan Bitove</a:t>
                      </a:r>
                      <a:endParaRPr lang="en-US" sz="800" b="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endParaRPr>
                    </a:p>
                  </a:txBody>
                  <a:tcPr marL="6350" marR="6350" marT="6350" marB="0" anchor="ctr">
                    <a:noFill/>
                  </a:tcPr>
                </a:tc>
                <a:tc>
                  <a:txBody>
                    <a:bodyPr/>
                    <a:lstStyle/>
                    <a:p>
                      <a:pPr marL="0" marR="0" lvl="0" indent="0" algn="r" defTabSz="685800" rtl="0" eaLnBrk="1" fontAlgn="b" latinLnBrk="0" hangingPunct="1">
                        <a:lnSpc>
                          <a:spcPct val="100000"/>
                        </a:lnSpc>
                        <a:spcBef>
                          <a:spcPts val="0"/>
                        </a:spcBef>
                        <a:spcAft>
                          <a:spcPts val="0"/>
                        </a:spcAft>
                        <a:buClrTx/>
                        <a:buSzTx/>
                        <a:buFontTx/>
                        <a:buNone/>
                        <a:tabLst/>
                        <a:defRPr/>
                      </a:pPr>
                      <a:r>
                        <a:rPr lang="en-US" sz="800" b="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17.5%</a:t>
                      </a:r>
                    </a:p>
                  </a:txBody>
                  <a:tcPr marL="6350" marR="6350" marT="6350" marB="0" anchor="ctr">
                    <a:noFill/>
                  </a:tcPr>
                </a:tc>
                <a:extLst>
                  <a:ext uri="{0D108BD9-81ED-4DB2-BD59-A6C34878D82A}">
                    <a16:rowId xmlns:a16="http://schemas.microsoft.com/office/drawing/2014/main" val="2628629827"/>
                  </a:ext>
                </a:extLst>
              </a:tr>
              <a:tr h="221278">
                <a:tc>
                  <a:txBody>
                    <a:bodyPr/>
                    <a:lstStyle/>
                    <a:p>
                      <a:pPr marL="0" marR="0" fontAlgn="b">
                        <a:lnSpc>
                          <a:spcPct val="100000"/>
                        </a:lnSpc>
                        <a:spcBef>
                          <a:spcPts val="0"/>
                        </a:spcBef>
                        <a:spcAft>
                          <a:spcPts val="0"/>
                        </a:spcAft>
                      </a:pPr>
                      <a:r>
                        <a:rPr lang="en-US" sz="800" b="1"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Rivett &amp; Related Entities</a:t>
                      </a:r>
                    </a:p>
                  </a:txBody>
                  <a:tcPr marL="6350" marR="6350" marT="6350" marB="0" anchor="ctr">
                    <a:noFill/>
                  </a:tcPr>
                </a:tc>
                <a:tc>
                  <a:txBody>
                    <a:bodyPr/>
                    <a:lstStyle/>
                    <a:p>
                      <a:pPr marL="0" marR="0" algn="r" fontAlgn="b">
                        <a:lnSpc>
                          <a:spcPct val="100000"/>
                        </a:lnSpc>
                        <a:spcBef>
                          <a:spcPts val="0"/>
                        </a:spcBef>
                        <a:spcAft>
                          <a:spcPts val="0"/>
                        </a:spcAft>
                      </a:pPr>
                      <a:r>
                        <a:rPr lang="en-US" sz="800" spc="100" baseline="0" dirty="0">
                          <a:solidFill>
                            <a:schemeClr val="tx1"/>
                          </a:solidFill>
                          <a:effectLst/>
                          <a:latin typeface="Arial" panose="020B0604020202020204" pitchFamily="34" charset="0"/>
                          <a:ea typeface="Aptos" panose="020B0004020202020204" pitchFamily="34" charset="0"/>
                          <a:cs typeface="Arial" panose="020B0604020202020204" pitchFamily="34" charset="0"/>
                        </a:rPr>
                        <a:t>12.2%</a:t>
                      </a:r>
                    </a:p>
                  </a:txBody>
                  <a:tcPr marL="6350" marR="6350" marT="6350" marB="0" anchor="ctr">
                    <a:noFill/>
                  </a:tcPr>
                </a:tc>
                <a:extLst>
                  <a:ext uri="{0D108BD9-81ED-4DB2-BD59-A6C34878D82A}">
                    <a16:rowId xmlns:a16="http://schemas.microsoft.com/office/drawing/2014/main" val="613942126"/>
                  </a:ext>
                </a:extLst>
              </a:tr>
            </a:tbl>
          </a:graphicData>
        </a:graphic>
      </p:graphicFrame>
      <p:cxnSp>
        <p:nvCxnSpPr>
          <p:cNvPr id="16" name="Straight Connector 15">
            <a:extLst>
              <a:ext uri="{FF2B5EF4-FFF2-40B4-BE49-F238E27FC236}">
                <a16:creationId xmlns:a16="http://schemas.microsoft.com/office/drawing/2014/main" id="{B5948931-7CAC-3E37-3FFD-0F4778F370EE}"/>
              </a:ext>
            </a:extLst>
          </p:cNvPr>
          <p:cNvCxnSpPr>
            <a:cxnSpLocks/>
          </p:cNvCxnSpPr>
          <p:nvPr/>
        </p:nvCxnSpPr>
        <p:spPr>
          <a:xfrm>
            <a:off x="37403" y="2796701"/>
            <a:ext cx="1014783"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17" name="Content Placeholder 2">
            <a:extLst>
              <a:ext uri="{FF2B5EF4-FFF2-40B4-BE49-F238E27FC236}">
                <a16:creationId xmlns:a16="http://schemas.microsoft.com/office/drawing/2014/main" id="{BDACC2D6-C1E5-4AD1-8820-4C1DC23305EE}"/>
              </a:ext>
            </a:extLst>
          </p:cNvPr>
          <p:cNvSpPr txBox="1">
            <a:spLocks/>
          </p:cNvSpPr>
          <p:nvPr/>
        </p:nvSpPr>
        <p:spPr>
          <a:xfrm>
            <a:off x="2404565" y="921546"/>
            <a:ext cx="4361345" cy="2452009"/>
          </a:xfrm>
          <a:prstGeom prst="rect">
            <a:avLst/>
          </a:prstGeom>
          <a:noFill/>
          <a:ln>
            <a:noFill/>
          </a:ln>
        </p:spPr>
        <p:txBody>
          <a:bodyPr vert="horz" lIns="91440" tIns="45720" rIns="91440" bIns="45720" rtlCol="0" anchor="t">
            <a:noAutofit/>
          </a:bodyPr>
          <a:lstStyle>
            <a:lvl1pPr marL="0" indent="0" algn="ctr" defTabSz="685800" rtl="0" eaLnBrk="1" latinLnBrk="0" hangingPunct="1">
              <a:lnSpc>
                <a:spcPct val="90000"/>
              </a:lnSpc>
              <a:spcBef>
                <a:spcPts val="750"/>
              </a:spcBef>
              <a:buFont typeface="Arial" panose="020B0604020202020204" pitchFamily="34" charset="0"/>
              <a:buNone/>
              <a:defRPr sz="1800" kern="1200">
                <a:solidFill>
                  <a:schemeClr val="tx1"/>
                </a:solidFill>
                <a:latin typeface="+mn-lt"/>
                <a:ea typeface="+mn-ea"/>
                <a:cs typeface="+mn-cs"/>
              </a:defRPr>
            </a:lvl1pPr>
            <a:lvl2pPr marL="342900" indent="0" algn="ctr" defTabSz="685800" rtl="0" eaLnBrk="1" latinLnBrk="0" hangingPunct="1">
              <a:lnSpc>
                <a:spcPct val="90000"/>
              </a:lnSpc>
              <a:spcBef>
                <a:spcPts val="375"/>
              </a:spcBef>
              <a:buFont typeface="Arial" panose="020B0604020202020204" pitchFamily="34" charset="0"/>
              <a:buNone/>
              <a:defRPr sz="1500" kern="1200">
                <a:solidFill>
                  <a:schemeClr val="tx1"/>
                </a:solidFill>
                <a:latin typeface="+mn-lt"/>
                <a:ea typeface="+mn-ea"/>
                <a:cs typeface="+mn-cs"/>
              </a:defRPr>
            </a:lvl2pPr>
            <a:lvl3pPr marL="685800" indent="0" algn="ctr" defTabSz="685800" rtl="0" eaLnBrk="1" latinLnBrk="0" hangingPunct="1">
              <a:lnSpc>
                <a:spcPct val="90000"/>
              </a:lnSpc>
              <a:spcBef>
                <a:spcPts val="375"/>
              </a:spcBef>
              <a:buFont typeface="Arial" panose="020B0604020202020204" pitchFamily="34" charset="0"/>
              <a:buNone/>
              <a:defRPr sz="1350" kern="1200">
                <a:solidFill>
                  <a:schemeClr val="tx1"/>
                </a:solidFill>
                <a:latin typeface="+mn-lt"/>
                <a:ea typeface="+mn-ea"/>
                <a:cs typeface="+mn-cs"/>
              </a:defRPr>
            </a:lvl3pPr>
            <a:lvl4pPr marL="10287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4pPr>
            <a:lvl5pPr marL="13716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5pPr>
            <a:lvl6pPr marL="17145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6pPr>
            <a:lvl7pPr marL="20574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7pPr>
            <a:lvl8pPr marL="24003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8pPr>
            <a:lvl9pPr marL="2743200" indent="0" algn="ctr" defTabSz="685800" rtl="0" eaLnBrk="1" latinLnBrk="0" hangingPunct="1">
              <a:lnSpc>
                <a:spcPct val="90000"/>
              </a:lnSpc>
              <a:spcBef>
                <a:spcPts val="375"/>
              </a:spcBef>
              <a:buFont typeface="Arial" panose="020B0604020202020204" pitchFamily="34" charset="0"/>
              <a:buNone/>
              <a:defRPr sz="1200" kern="1200">
                <a:solidFill>
                  <a:schemeClr val="tx1"/>
                </a:solidFill>
                <a:latin typeface="+mn-lt"/>
                <a:ea typeface="+mn-ea"/>
                <a:cs typeface="+mn-cs"/>
              </a:defRPr>
            </a:lvl9pPr>
          </a:lstStyle>
          <a:p>
            <a:pPr algn="just">
              <a:spcBef>
                <a:spcPts val="0"/>
              </a:spcBef>
            </a:pPr>
            <a:r>
              <a:rPr lang="en-US" sz="1300" b="1" spc="100" dirty="0">
                <a:latin typeface="Arial" panose="020B0604020202020204" pitchFamily="34" charset="0"/>
                <a:ea typeface="Century Gothic" panose="020B0502020202020204" pitchFamily="34" charset="0"/>
                <a:cs typeface="Arial" panose="020B0604020202020204" pitchFamily="34" charset="0"/>
              </a:rPr>
              <a:t>Key Highlights</a:t>
            </a:r>
            <a:endParaRPr lang="en-US" sz="800" b="1" spc="100" dirty="0">
              <a:latin typeface="Arial" panose="020B0604020202020204" pitchFamily="34" charset="0"/>
              <a:ea typeface="Century Gothic" panose="020B0502020202020204" pitchFamily="34" charset="0"/>
              <a:cs typeface="Arial" panose="020B0604020202020204" pitchFamily="34" charset="0"/>
            </a:endParaRPr>
          </a:p>
          <a:p>
            <a:pPr algn="just">
              <a:lnSpc>
                <a:spcPct val="100000"/>
              </a:lnSpc>
              <a:spcBef>
                <a:spcPts val="0"/>
              </a:spcBef>
            </a:pPr>
            <a:endParaRPr lang="en-US" sz="600" b="1" spc="100" dirty="0">
              <a:latin typeface="Nordique Pro" panose="00000500000000000000" pitchFamily="50" charset="0"/>
              <a:ea typeface="Century Gothic" panose="020B0502020202020204" pitchFamily="34" charset="0"/>
              <a:cs typeface="Century Gothic" panose="020B0502020202020204" pitchFamily="34" charset="0"/>
            </a:endParaRP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20" spc="100" dirty="0">
                <a:latin typeface="Arial" panose="020B0604020202020204" pitchFamily="34" charset="0"/>
                <a:ea typeface="Century Gothic" panose="020B0502020202020204" pitchFamily="34" charset="0"/>
                <a:cs typeface="Arial" panose="020B0604020202020204" pitchFamily="34" charset="0"/>
              </a:rPr>
              <a:t>~C$8.5B Canadian TAM exposed to NorthStar brand, with Ontario’s regulated market launched in April 2022 and branch launch of NorthStarBets.com in November 2023</a:t>
            </a: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50" spc="100" dirty="0">
                <a:latin typeface="Arial" panose="020B0604020202020204" pitchFamily="34" charset="0"/>
                <a:ea typeface="Century Gothic" panose="020B0502020202020204" pitchFamily="34" charset="0"/>
                <a:cs typeface="Arial" panose="020B0604020202020204" pitchFamily="34" charset="0"/>
              </a:rPr>
              <a:t>Industry leading gaming content and technology</a:t>
            </a: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50" spc="100" dirty="0">
                <a:solidFill>
                  <a:srgbClr val="000000"/>
                </a:solidFill>
                <a:latin typeface="Arial"/>
                <a:ea typeface="Century Gothic" panose="020B0502020202020204" pitchFamily="34" charset="0"/>
                <a:cs typeface="Arial"/>
              </a:rPr>
              <a:t>Funding in place to reach profitability based on current business platform </a:t>
            </a: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50" spc="100" dirty="0">
                <a:latin typeface="Arial" panose="020B0604020202020204" pitchFamily="34" charset="0"/>
                <a:ea typeface="Century Gothic" panose="020B0502020202020204" pitchFamily="34" charset="0"/>
                <a:cs typeface="Arial" panose="020B0604020202020204" pitchFamily="34" charset="0"/>
              </a:rPr>
              <a:t>Experienced management team with local knowledge and insights targeting the Canadian audience</a:t>
            </a: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50" spc="100" dirty="0">
                <a:latin typeface="Arial" panose="020B0604020202020204" pitchFamily="34" charset="0"/>
                <a:ea typeface="Century Gothic" panose="020B0502020202020204" pitchFamily="34" charset="0"/>
                <a:cs typeface="Arial" panose="020B0604020202020204" pitchFamily="34" charset="0"/>
              </a:rPr>
              <a:t>Differentiated positioning as a premium offering leading to a superior customer experience and user economics</a:t>
            </a:r>
          </a:p>
          <a:p>
            <a:pPr marL="171450" indent="-171450" algn="just">
              <a:lnSpc>
                <a:spcPct val="100000"/>
              </a:lnSpc>
              <a:spcBef>
                <a:spcPts val="0"/>
              </a:spcBef>
              <a:spcAft>
                <a:spcPts val="300"/>
              </a:spcAft>
              <a:buClr>
                <a:srgbClr val="1C78CF"/>
              </a:buClr>
              <a:buFont typeface="Wingdings" panose="05000000000000000000" pitchFamily="2" charset="2"/>
              <a:buChar char="v"/>
            </a:pPr>
            <a:r>
              <a:rPr lang="en-US" sz="1050" spc="100" dirty="0">
                <a:latin typeface="Arial" panose="020B0604020202020204" pitchFamily="34" charset="0"/>
                <a:ea typeface="Century Gothic" panose="020B0502020202020204" pitchFamily="34" charset="0"/>
                <a:cs typeface="Arial" panose="020B0604020202020204" pitchFamily="34" charset="0"/>
              </a:rPr>
              <a:t>Variable cost model fully aligning incentives amongst vendors and NorthStar Gaming</a:t>
            </a:r>
          </a:p>
        </p:txBody>
      </p:sp>
      <p:cxnSp>
        <p:nvCxnSpPr>
          <p:cNvPr id="22" name="Straight Connector 21">
            <a:extLst>
              <a:ext uri="{FF2B5EF4-FFF2-40B4-BE49-F238E27FC236}">
                <a16:creationId xmlns:a16="http://schemas.microsoft.com/office/drawing/2014/main" id="{06B55B3F-E5B3-0560-5496-6A32F4BC29BC}"/>
              </a:ext>
            </a:extLst>
          </p:cNvPr>
          <p:cNvCxnSpPr>
            <a:cxnSpLocks/>
          </p:cNvCxnSpPr>
          <p:nvPr/>
        </p:nvCxnSpPr>
        <p:spPr>
          <a:xfrm>
            <a:off x="2490999" y="1167615"/>
            <a:ext cx="1341226"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EC287738-6032-4233-810D-8554D28B7189}"/>
              </a:ext>
            </a:extLst>
          </p:cNvPr>
          <p:cNvSpPr txBox="1"/>
          <p:nvPr/>
        </p:nvSpPr>
        <p:spPr>
          <a:xfrm>
            <a:off x="2431660" y="6035219"/>
            <a:ext cx="2358870" cy="430887"/>
          </a:xfrm>
          <a:prstGeom prst="rect">
            <a:avLst/>
          </a:prstGeom>
          <a:noFill/>
        </p:spPr>
        <p:txBody>
          <a:bodyPr wrap="square">
            <a:spAutoFit/>
          </a:bodyPr>
          <a:lstStyle/>
          <a:p>
            <a:pPr marL="0" indent="0">
              <a:spcBef>
                <a:spcPts val="0"/>
              </a:spcBef>
              <a:buNone/>
            </a:pPr>
            <a:r>
              <a:rPr lang="en-US" sz="1100" b="1" dirty="0">
                <a:latin typeface="Arial" panose="020B0604020202020204" pitchFamily="34" charset="0"/>
                <a:ea typeface="Century Gothic" panose="020B0502020202020204" pitchFamily="34" charset="0"/>
                <a:cs typeface="Arial" panose="020B0604020202020204" pitchFamily="34" charset="0"/>
              </a:rPr>
              <a:t>Well Positioned to Compete in Ontario and the Rest of Canada</a:t>
            </a:r>
            <a:endParaRPr lang="en-US" sz="1100" b="1" dirty="0">
              <a:effectLst/>
              <a:latin typeface="Arial" panose="020B0604020202020204" pitchFamily="34" charset="0"/>
              <a:ea typeface="Century Gothic" panose="020B0502020202020204" pitchFamily="34" charset="0"/>
              <a:cs typeface="Arial" panose="020B0604020202020204" pitchFamily="34" charset="0"/>
            </a:endParaRPr>
          </a:p>
        </p:txBody>
      </p:sp>
      <p:cxnSp>
        <p:nvCxnSpPr>
          <p:cNvPr id="19" name="Straight Connector 18">
            <a:extLst>
              <a:ext uri="{FF2B5EF4-FFF2-40B4-BE49-F238E27FC236}">
                <a16:creationId xmlns:a16="http://schemas.microsoft.com/office/drawing/2014/main" id="{A138A307-E34F-4911-6B41-F0B8AD4D4BD0}"/>
              </a:ext>
            </a:extLst>
          </p:cNvPr>
          <p:cNvCxnSpPr>
            <a:cxnSpLocks/>
          </p:cNvCxnSpPr>
          <p:nvPr/>
        </p:nvCxnSpPr>
        <p:spPr>
          <a:xfrm>
            <a:off x="2494988" y="6451981"/>
            <a:ext cx="2134012"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3EB67864-2AEE-E9DF-7C4C-DB215BD9298E}"/>
              </a:ext>
            </a:extLst>
          </p:cNvPr>
          <p:cNvSpPr txBox="1"/>
          <p:nvPr/>
        </p:nvSpPr>
        <p:spPr>
          <a:xfrm>
            <a:off x="2404565" y="3377745"/>
            <a:ext cx="3696727" cy="292388"/>
          </a:xfrm>
          <a:prstGeom prst="rect">
            <a:avLst/>
          </a:prstGeom>
          <a:noFill/>
        </p:spPr>
        <p:txBody>
          <a:bodyPr wrap="square">
            <a:spAutoFit/>
          </a:bodyPr>
          <a:lstStyle/>
          <a:p>
            <a:pPr marL="0" indent="0">
              <a:spcBef>
                <a:spcPts val="0"/>
              </a:spcBef>
              <a:buNone/>
            </a:pPr>
            <a:r>
              <a:rPr lang="en-US" sz="1300" b="1" dirty="0">
                <a:latin typeface="Arial" panose="020B0604020202020204" pitchFamily="34" charset="0"/>
                <a:ea typeface="Century Gothic" panose="020B0502020202020204" pitchFamily="34" charset="0"/>
                <a:cs typeface="Arial" panose="020B0604020202020204" pitchFamily="34" charset="0"/>
              </a:rPr>
              <a:t>Total Gross Gaming Revenue (C$ Millions)</a:t>
            </a:r>
            <a:endParaRPr lang="en-US" sz="1300" b="1" dirty="0">
              <a:effectLst/>
              <a:latin typeface="Arial" panose="020B0604020202020204" pitchFamily="34" charset="0"/>
              <a:ea typeface="Century Gothic" panose="020B0502020202020204" pitchFamily="34" charset="0"/>
              <a:cs typeface="Arial" panose="020B0604020202020204" pitchFamily="34" charset="0"/>
            </a:endParaRPr>
          </a:p>
        </p:txBody>
      </p:sp>
      <p:cxnSp>
        <p:nvCxnSpPr>
          <p:cNvPr id="21" name="Straight Connector 20">
            <a:extLst>
              <a:ext uri="{FF2B5EF4-FFF2-40B4-BE49-F238E27FC236}">
                <a16:creationId xmlns:a16="http://schemas.microsoft.com/office/drawing/2014/main" id="{6AF0807B-0722-B0E9-13BF-52AFFCAFC83F}"/>
              </a:ext>
            </a:extLst>
          </p:cNvPr>
          <p:cNvCxnSpPr>
            <a:cxnSpLocks/>
          </p:cNvCxnSpPr>
          <p:nvPr/>
        </p:nvCxnSpPr>
        <p:spPr>
          <a:xfrm>
            <a:off x="2483287" y="3670133"/>
            <a:ext cx="3362568"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62" name="Content Placeholder 2">
            <a:extLst>
              <a:ext uri="{FF2B5EF4-FFF2-40B4-BE49-F238E27FC236}">
                <a16:creationId xmlns:a16="http://schemas.microsoft.com/office/drawing/2014/main" id="{B61EE389-069A-2321-40D3-2177F444C714}"/>
              </a:ext>
            </a:extLst>
          </p:cNvPr>
          <p:cNvSpPr txBox="1">
            <a:spLocks/>
          </p:cNvSpPr>
          <p:nvPr/>
        </p:nvSpPr>
        <p:spPr>
          <a:xfrm>
            <a:off x="2550047" y="6841223"/>
            <a:ext cx="2078953" cy="1073367"/>
          </a:xfrm>
          <a:prstGeom prst="rect">
            <a:avLst/>
          </a:prstGeom>
          <a:noFill/>
          <a:ln>
            <a:noFill/>
          </a:ln>
        </p:spPr>
        <p:txBody>
          <a:bodyPr vert="horz" lIns="91440" tIns="45720" rIns="91440" bIns="45720" rtlCol="0">
            <a:no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57150" indent="-57150">
              <a:spcBef>
                <a:spcPts val="0"/>
              </a:spcBef>
            </a:pPr>
            <a:r>
              <a:rPr lang="en-US" sz="800" b="1" spc="100" dirty="0">
                <a:latin typeface="Arial" panose="020B0604020202020204" pitchFamily="34" charset="0"/>
                <a:ea typeface="Century Gothic" panose="020B0502020202020204" pitchFamily="34" charset="0"/>
                <a:cs typeface="Arial" panose="020B0604020202020204" pitchFamily="34" charset="0"/>
              </a:rPr>
              <a:t>FY2025E market share for Niche Operators ~C$1.5B</a:t>
            </a:r>
          </a:p>
          <a:p>
            <a:pPr marL="57150" indent="-57150">
              <a:spcBef>
                <a:spcPts val="0"/>
              </a:spcBef>
            </a:pPr>
            <a:endParaRPr lang="en-US" sz="800" b="1" spc="100" dirty="0">
              <a:latin typeface="Arial" panose="020B0604020202020204" pitchFamily="34" charset="0"/>
              <a:ea typeface="Century Gothic" panose="020B0502020202020204" pitchFamily="34" charset="0"/>
              <a:cs typeface="Arial" panose="020B0604020202020204" pitchFamily="34" charset="0"/>
            </a:endParaRPr>
          </a:p>
          <a:p>
            <a:pPr marL="57150" indent="-57150">
              <a:spcBef>
                <a:spcPts val="0"/>
              </a:spcBef>
            </a:pPr>
            <a:r>
              <a:rPr lang="en-US" sz="800" b="1" spc="100" dirty="0">
                <a:latin typeface="Arial" panose="020B0604020202020204" pitchFamily="34" charset="0"/>
                <a:ea typeface="Century Gothic" panose="020B0502020202020204" pitchFamily="34" charset="0"/>
                <a:cs typeface="Arial" panose="020B0604020202020204" pitchFamily="34" charset="0"/>
              </a:rPr>
              <a:t>NorthStar well positioned to grow Ontario market share and across Canada</a:t>
            </a:r>
          </a:p>
          <a:p>
            <a:pPr marL="0" indent="0">
              <a:spcBef>
                <a:spcPts val="0"/>
              </a:spcBef>
              <a:buNone/>
            </a:pPr>
            <a:endParaRPr lang="en-US" sz="800" b="1" spc="100" dirty="0">
              <a:latin typeface="Arial" panose="020B0604020202020204" pitchFamily="34" charset="0"/>
              <a:ea typeface="Century Gothic" panose="020B0502020202020204" pitchFamily="34" charset="0"/>
              <a:cs typeface="Arial" panose="020B0604020202020204" pitchFamily="34" charset="0"/>
            </a:endParaRPr>
          </a:p>
          <a:p>
            <a:pPr marL="57150" indent="-57150">
              <a:spcBef>
                <a:spcPts val="0"/>
              </a:spcBef>
            </a:pPr>
            <a:r>
              <a:rPr lang="en-US" sz="800" b="1" spc="100" dirty="0">
                <a:latin typeface="Arial" panose="020B0604020202020204" pitchFamily="34" charset="0"/>
                <a:ea typeface="Century Gothic" panose="020B0502020202020204" pitchFamily="34" charset="0"/>
                <a:cs typeface="Arial" panose="020B0604020202020204" pitchFamily="34" charset="0"/>
              </a:rPr>
              <a:t>3% of market share would equate to &gt;C$200M revenue</a:t>
            </a:r>
          </a:p>
        </p:txBody>
      </p:sp>
      <p:sp>
        <p:nvSpPr>
          <p:cNvPr id="1024" name="Rectangle 1023">
            <a:extLst>
              <a:ext uri="{FF2B5EF4-FFF2-40B4-BE49-F238E27FC236}">
                <a16:creationId xmlns:a16="http://schemas.microsoft.com/office/drawing/2014/main" id="{667DDEE8-13E8-EE70-FEF2-3D6881C663D0}"/>
              </a:ext>
            </a:extLst>
          </p:cNvPr>
          <p:cNvSpPr/>
          <p:nvPr/>
        </p:nvSpPr>
        <p:spPr>
          <a:xfrm>
            <a:off x="2483287" y="6802922"/>
            <a:ext cx="2204102" cy="1129085"/>
          </a:xfrm>
          <a:prstGeom prst="rect">
            <a:avLst/>
          </a:prstGeom>
          <a:noFill/>
          <a:ln w="19050">
            <a:solidFill>
              <a:schemeClr val="tx1"/>
            </a:solidFill>
            <a:prstDash val="dash"/>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4" name="Picture 2" descr="NorthStar Gaming unveils NorthStar Bets brand and launches ...">
            <a:extLst>
              <a:ext uri="{FF2B5EF4-FFF2-40B4-BE49-F238E27FC236}">
                <a16:creationId xmlns:a16="http://schemas.microsoft.com/office/drawing/2014/main" id="{114CF832-A0FA-F4B9-CAEB-C28E8854F832}"/>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t="36531" b="33415"/>
          <a:stretch/>
        </p:blipFill>
        <p:spPr bwMode="auto">
          <a:xfrm>
            <a:off x="2631608" y="6503430"/>
            <a:ext cx="1740808" cy="273939"/>
          </a:xfrm>
          <a:prstGeom prst="rect">
            <a:avLst/>
          </a:prstGeom>
          <a:noFill/>
          <a:extLst>
            <a:ext uri="{909E8E84-426E-40DD-AFC4-6F175D3DCCD1}">
              <a14:hiddenFill xmlns:a14="http://schemas.microsoft.com/office/drawing/2010/main">
                <a:solidFill>
                  <a:srgbClr val="FFFFFF"/>
                </a:solidFill>
              </a14:hiddenFill>
            </a:ext>
          </a:extLst>
        </p:spPr>
      </p:pic>
      <p:pic>
        <p:nvPicPr>
          <p:cNvPr id="38" name="Picture 37">
            <a:extLst>
              <a:ext uri="{FF2B5EF4-FFF2-40B4-BE49-F238E27FC236}">
                <a16:creationId xmlns:a16="http://schemas.microsoft.com/office/drawing/2014/main" id="{14F9B978-F37E-8683-148A-EE74FB40BAE4}"/>
              </a:ext>
            </a:extLst>
          </p:cNvPr>
          <p:cNvPicPr>
            <a:picLocks noChangeAspect="1"/>
          </p:cNvPicPr>
          <p:nvPr/>
        </p:nvPicPr>
        <p:blipFill>
          <a:blip r:embed="rId3"/>
          <a:srcRect l="3004" t="14243" r="2075" b="14170"/>
          <a:stretch/>
        </p:blipFill>
        <p:spPr>
          <a:xfrm>
            <a:off x="4924953" y="6503430"/>
            <a:ext cx="1769505" cy="1764383"/>
          </a:xfrm>
          <a:prstGeom prst="flowChartConnector">
            <a:avLst/>
          </a:prstGeom>
        </p:spPr>
      </p:pic>
      <p:cxnSp>
        <p:nvCxnSpPr>
          <p:cNvPr id="41" name="Straight Arrow Connector 40">
            <a:extLst>
              <a:ext uri="{FF2B5EF4-FFF2-40B4-BE49-F238E27FC236}">
                <a16:creationId xmlns:a16="http://schemas.microsoft.com/office/drawing/2014/main" id="{5AE131C5-A99B-D0E6-7D17-8A8DF90D84F0}"/>
              </a:ext>
            </a:extLst>
          </p:cNvPr>
          <p:cNvCxnSpPr>
            <a:cxnSpLocks/>
          </p:cNvCxnSpPr>
          <p:nvPr/>
        </p:nvCxnSpPr>
        <p:spPr>
          <a:xfrm>
            <a:off x="4629000" y="6802922"/>
            <a:ext cx="349794" cy="0"/>
          </a:xfrm>
          <a:prstGeom prst="straightConnector1">
            <a:avLst/>
          </a:prstGeom>
          <a:ln w="19050">
            <a:solidFill>
              <a:schemeClr val="tx1"/>
            </a:solidFill>
            <a:prstDash val="dash"/>
            <a:tailEnd type="triangle"/>
          </a:ln>
        </p:spPr>
        <p:style>
          <a:lnRef idx="1">
            <a:schemeClr val="dk1"/>
          </a:lnRef>
          <a:fillRef idx="0">
            <a:schemeClr val="dk1"/>
          </a:fillRef>
          <a:effectRef idx="0">
            <a:schemeClr val="dk1"/>
          </a:effectRef>
          <a:fontRef idx="minor">
            <a:schemeClr val="tx1"/>
          </a:fontRef>
        </p:style>
      </p:cxnSp>
      <p:cxnSp>
        <p:nvCxnSpPr>
          <p:cNvPr id="24" name="Straight Connector 23">
            <a:extLst>
              <a:ext uri="{FF2B5EF4-FFF2-40B4-BE49-F238E27FC236}">
                <a16:creationId xmlns:a16="http://schemas.microsoft.com/office/drawing/2014/main" id="{378C00A3-66A4-DD70-B21D-CF5B3E4ED90E}"/>
              </a:ext>
            </a:extLst>
          </p:cNvPr>
          <p:cNvCxnSpPr>
            <a:cxnSpLocks/>
          </p:cNvCxnSpPr>
          <p:nvPr/>
        </p:nvCxnSpPr>
        <p:spPr>
          <a:xfrm>
            <a:off x="2390050" y="830359"/>
            <a:ext cx="186" cy="7565224"/>
          </a:xfrm>
          <a:prstGeom prst="line">
            <a:avLst/>
          </a:prstGeom>
          <a:ln w="25400">
            <a:solidFill>
              <a:srgbClr val="1C78CF"/>
            </a:solidFill>
          </a:ln>
        </p:spPr>
        <p:style>
          <a:lnRef idx="1">
            <a:schemeClr val="accent1"/>
          </a:lnRef>
          <a:fillRef idx="0">
            <a:schemeClr val="accent1"/>
          </a:fillRef>
          <a:effectRef idx="0">
            <a:schemeClr val="accent1"/>
          </a:effectRef>
          <a:fontRef idx="minor">
            <a:schemeClr val="tx1"/>
          </a:fontRef>
        </p:style>
      </p:cxnSp>
      <p:sp>
        <p:nvSpPr>
          <p:cNvPr id="25" name="TextBox 24">
            <a:extLst>
              <a:ext uri="{FF2B5EF4-FFF2-40B4-BE49-F238E27FC236}">
                <a16:creationId xmlns:a16="http://schemas.microsoft.com/office/drawing/2014/main" id="{F43CC6FE-0B45-A94F-7DEC-C63C3CB6AA63}"/>
              </a:ext>
            </a:extLst>
          </p:cNvPr>
          <p:cNvSpPr txBox="1"/>
          <p:nvPr/>
        </p:nvSpPr>
        <p:spPr>
          <a:xfrm>
            <a:off x="-66925" y="6632597"/>
            <a:ext cx="2544044" cy="907941"/>
          </a:xfrm>
          <a:prstGeom prst="rect">
            <a:avLst/>
          </a:prstGeom>
          <a:noFill/>
        </p:spPr>
        <p:txBody>
          <a:bodyPr wrap="square">
            <a:spAutoFit/>
          </a:bodyPr>
          <a:lstStyle/>
          <a:p>
            <a:pPr algn="ctr"/>
            <a:r>
              <a:rPr lang="en-US" sz="950" b="1" spc="100" dirty="0">
                <a:latin typeface="Arial" panose="020B0604020202020204" pitchFamily="34" charset="0"/>
                <a:cs typeface="Arial" panose="020B0604020202020204" pitchFamily="34" charset="0"/>
              </a:rPr>
              <a:t>NorthStar Gaming Holdings Inc.</a:t>
            </a:r>
          </a:p>
          <a:p>
            <a:pPr algn="ctr"/>
            <a:endParaRPr lang="en-US" sz="1300" b="1" spc="100" dirty="0">
              <a:latin typeface="Nordique Pro" panose="00000500000000000000" pitchFamily="50" charset="0"/>
            </a:endParaRPr>
          </a:p>
          <a:p>
            <a:pPr algn="ctr"/>
            <a:r>
              <a:rPr lang="en-US" sz="1000" spc="100" dirty="0">
                <a:latin typeface="Arial" panose="020B0604020202020204" pitchFamily="34" charset="0"/>
                <a:cs typeface="Arial" panose="020B0604020202020204" pitchFamily="34" charset="0"/>
              </a:rPr>
              <a:t>220 King St W, Suite 200</a:t>
            </a:r>
          </a:p>
          <a:p>
            <a:pPr algn="ctr"/>
            <a:r>
              <a:rPr lang="en-US" sz="1000" spc="100" dirty="0">
                <a:latin typeface="Arial" panose="020B0604020202020204" pitchFamily="34" charset="0"/>
                <a:cs typeface="Arial" panose="020B0604020202020204" pitchFamily="34" charset="0"/>
              </a:rPr>
              <a:t>Toronto, ON M5H 1K4, Canada</a:t>
            </a:r>
          </a:p>
          <a:p>
            <a:pPr algn="ctr"/>
            <a:r>
              <a:rPr lang="en-US" sz="1000" spc="100" dirty="0">
                <a:latin typeface="Arial" panose="020B0604020202020204" pitchFamily="34" charset="0"/>
                <a:cs typeface="Arial" panose="020B0604020202020204" pitchFamily="34" charset="0"/>
                <a:hlinkClick r:id="rId4">
                  <a:extLst>
                    <a:ext uri="{A12FA001-AC4F-418D-AE19-62706E023703}">
                      <ahyp:hlinkClr xmlns:ahyp="http://schemas.microsoft.com/office/drawing/2018/hyperlinkcolor" val="tx"/>
                    </a:ext>
                  </a:extLst>
                </a:hlinkClick>
              </a:rPr>
              <a:t>www.northstargaming.ca</a:t>
            </a:r>
            <a:endParaRPr lang="en-US" sz="1000" spc="100" dirty="0">
              <a:latin typeface="Arial" panose="020B0604020202020204" pitchFamily="34" charset="0"/>
              <a:cs typeface="Arial" panose="020B0604020202020204" pitchFamily="34" charset="0"/>
            </a:endParaRPr>
          </a:p>
        </p:txBody>
      </p:sp>
      <p:cxnSp>
        <p:nvCxnSpPr>
          <p:cNvPr id="26" name="Straight Connector 25">
            <a:extLst>
              <a:ext uri="{FF2B5EF4-FFF2-40B4-BE49-F238E27FC236}">
                <a16:creationId xmlns:a16="http://schemas.microsoft.com/office/drawing/2014/main" id="{688F003C-EB01-0ACB-F66F-A0092813DF4E}"/>
              </a:ext>
            </a:extLst>
          </p:cNvPr>
          <p:cNvCxnSpPr>
            <a:cxnSpLocks/>
          </p:cNvCxnSpPr>
          <p:nvPr/>
        </p:nvCxnSpPr>
        <p:spPr>
          <a:xfrm>
            <a:off x="60918" y="6870915"/>
            <a:ext cx="2203800"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pic>
        <p:nvPicPr>
          <p:cNvPr id="27" name="Picture 1" descr="image001.png">
            <a:hlinkClick r:id="rId5"/>
            <a:extLst>
              <a:ext uri="{FF2B5EF4-FFF2-40B4-BE49-F238E27FC236}">
                <a16:creationId xmlns:a16="http://schemas.microsoft.com/office/drawing/2014/main" id="{55222EC1-0F77-C12D-CBBA-24AE7DD51A95}"/>
              </a:ext>
            </a:extLst>
          </p:cNvPr>
          <p:cNvPicPr>
            <a:picLocks noChangeAspect="1" noChangeArrowheads="1"/>
          </p:cNvPicPr>
          <p:nvPr/>
        </p:nvPicPr>
        <p:blipFill rotWithShape="1">
          <a:blip r:embed="rId6">
            <a:extLst>
              <a:ext uri="{BEBA8EAE-BF5A-486C-A8C5-ECC9F3942E4B}">
                <a14:imgProps xmlns:a14="http://schemas.microsoft.com/office/drawing/2010/main">
                  <a14:imgLayer r:embed="rId7">
                    <a14:imgEffect>
                      <a14:colorTemperature colorTemp="11200"/>
                    </a14:imgEffect>
                    <a14:imgEffect>
                      <a14:saturation sat="300000"/>
                    </a14:imgEffect>
                  </a14:imgLayer>
                </a14:imgProps>
              </a:ext>
              <a:ext uri="{28A0092B-C50C-407E-A947-70E740481C1C}">
                <a14:useLocalDpi xmlns:a14="http://schemas.microsoft.com/office/drawing/2010/main" val="0"/>
              </a:ext>
            </a:extLst>
          </a:blip>
          <a:srcRect l="8233" t="3658" r="9740" b="10997"/>
          <a:stretch/>
        </p:blipFill>
        <p:spPr bwMode="auto">
          <a:xfrm>
            <a:off x="770550" y="7528638"/>
            <a:ext cx="802041" cy="834475"/>
          </a:xfrm>
          <a:prstGeom prst="rect">
            <a:avLst/>
          </a:prstGeom>
          <a:solidFill>
            <a:schemeClr val="bg1"/>
          </a:solidFill>
          <a:ln>
            <a:noFill/>
          </a:ln>
        </p:spPr>
      </p:pic>
      <p:sp>
        <p:nvSpPr>
          <p:cNvPr id="28" name="TextBox 27">
            <a:extLst>
              <a:ext uri="{FF2B5EF4-FFF2-40B4-BE49-F238E27FC236}">
                <a16:creationId xmlns:a16="http://schemas.microsoft.com/office/drawing/2014/main" id="{AF87A503-BE8D-F9C4-6F19-65136A7FBCC1}"/>
              </a:ext>
            </a:extLst>
          </p:cNvPr>
          <p:cNvSpPr txBox="1"/>
          <p:nvPr/>
        </p:nvSpPr>
        <p:spPr>
          <a:xfrm>
            <a:off x="38264" y="8481356"/>
            <a:ext cx="2452549" cy="553998"/>
          </a:xfrm>
          <a:prstGeom prst="rect">
            <a:avLst/>
          </a:prstGeom>
          <a:noFill/>
        </p:spPr>
        <p:txBody>
          <a:bodyPr wrap="square">
            <a:spAutoFit/>
          </a:bodyPr>
          <a:lstStyle/>
          <a:p>
            <a:pPr marL="0" marR="0" lvl="0" indent="0" defTabSz="457200" rtl="0" eaLnBrk="1" fontAlgn="auto" latinLnBrk="0" hangingPunct="1">
              <a:spcBef>
                <a:spcPts val="0"/>
              </a:spcBef>
              <a:spcAft>
                <a:spcPts val="0"/>
              </a:spcAft>
              <a:buClrTx/>
              <a:buSzTx/>
              <a:buFontTx/>
              <a:buNone/>
              <a:tabLst/>
              <a:defRPr/>
            </a:pPr>
            <a:r>
              <a:rPr kumimoji="0" lang="en-US" sz="1000" b="1" i="0" u="none" strike="noStrike" kern="1200" cap="none" normalizeH="0" baseline="0" noProof="0" dirty="0">
                <a:ln>
                  <a:noFill/>
                </a:ln>
                <a:solidFill>
                  <a:schemeClr val="bg1"/>
                </a:solidFill>
                <a:effectLst/>
                <a:uLnTx/>
                <a:uFillTx/>
                <a:latin typeface="Arial" panose="020B0604020202020204" pitchFamily="34" charset="0"/>
                <a:ea typeface="Times New Roman" panose="02020603050405020304" pitchFamily="18" charset="0"/>
                <a:cs typeface="Arial" panose="020B0604020202020204" pitchFamily="34" charset="0"/>
              </a:rPr>
              <a:t>NorthStar Gaming Investor Relations</a:t>
            </a:r>
            <a:endParaRPr lang="en-US" sz="1000" b="1" dirty="0">
              <a:solidFill>
                <a:schemeClr val="bg1"/>
              </a:solidFill>
              <a:latin typeface="Arial" panose="020B0604020202020204" pitchFamily="34" charset="0"/>
              <a:cs typeface="Arial" panose="020B0604020202020204" pitchFamily="34" charset="0"/>
            </a:endParaRPr>
          </a:p>
          <a:p>
            <a:r>
              <a:rPr lang="en-US" sz="1000" dirty="0">
                <a:solidFill>
                  <a:schemeClr val="bg1"/>
                </a:solidFill>
                <a:latin typeface="Arial" panose="020B0604020202020204" pitchFamily="34" charset="0"/>
                <a:cs typeface="Arial" panose="020B0604020202020204" pitchFamily="34" charset="0"/>
              </a:rPr>
              <a:t>RB Milestone Group LLC (RBMG)</a:t>
            </a:r>
          </a:p>
          <a:p>
            <a:r>
              <a:rPr lang="en-US" sz="1000" dirty="0">
                <a:solidFill>
                  <a:schemeClr val="bg1"/>
                </a:solidFill>
                <a:latin typeface="Arial" panose="020B0604020202020204" pitchFamily="34" charset="0"/>
                <a:cs typeface="Arial" panose="020B0604020202020204" pitchFamily="34" charset="0"/>
                <a:hlinkClick r:id="rId8">
                  <a:extLst>
                    <a:ext uri="{A12FA001-AC4F-418D-AE19-62706E023703}">
                      <ahyp:hlinkClr xmlns:ahyp="http://schemas.microsoft.com/office/drawing/2018/hyperlinkcolor" val="tx"/>
                    </a:ext>
                  </a:extLst>
                </a:hlinkClick>
              </a:rPr>
              <a:t>northstar@rbmilestone.com</a:t>
            </a:r>
            <a:endParaRPr lang="en-US" sz="1000" strike="noStrike" dirty="0">
              <a:solidFill>
                <a:schemeClr val="bg1"/>
              </a:solidFill>
              <a:effectLst/>
              <a:latin typeface="Arial" panose="020B0604020202020204" pitchFamily="34" charset="0"/>
              <a:ea typeface="Century Gothic" panose="020B0502020202020204" pitchFamily="34" charset="0"/>
              <a:cs typeface="Arial" panose="020B0604020202020204" pitchFamily="34" charset="0"/>
              <a:hlinkClick r:id="rId9">
                <a:extLst>
                  <a:ext uri="{A12FA001-AC4F-418D-AE19-62706E023703}">
                    <ahyp:hlinkClr xmlns:ahyp="http://schemas.microsoft.com/office/drawing/2018/hyperlinkcolor" val="tx"/>
                  </a:ext>
                </a:extLst>
              </a:hlinkClick>
            </a:endParaRPr>
          </a:p>
        </p:txBody>
      </p:sp>
      <p:sp>
        <p:nvSpPr>
          <p:cNvPr id="30" name="TextBox 29">
            <a:hlinkClick r:id="rId10"/>
            <a:extLst>
              <a:ext uri="{FF2B5EF4-FFF2-40B4-BE49-F238E27FC236}">
                <a16:creationId xmlns:a16="http://schemas.microsoft.com/office/drawing/2014/main" id="{FACFD980-076F-BF4C-7A30-6F9194916AA3}"/>
              </a:ext>
            </a:extLst>
          </p:cNvPr>
          <p:cNvSpPr txBox="1"/>
          <p:nvPr/>
        </p:nvSpPr>
        <p:spPr>
          <a:xfrm>
            <a:off x="3898900" y="8385691"/>
            <a:ext cx="2638149" cy="246221"/>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Arial" panose="020B0604020202020204" pitchFamily="34" charset="0"/>
                <a:cs typeface="Arial" panose="020B0604020202020204" pitchFamily="34" charset="0"/>
                <a:hlinkClick r:id="rId11">
                  <a:extLst>
                    <a:ext uri="{A12FA001-AC4F-418D-AE19-62706E023703}">
                      <ahyp:hlinkClr xmlns:ahyp="http://schemas.microsoft.com/office/drawing/2018/hyperlinkcolor" val="tx"/>
                    </a:ext>
                  </a:extLst>
                </a:hlinkClick>
              </a:rPr>
              <a:t>linkedin.com/company/northstar-gaming</a:t>
            </a:r>
            <a:endParaRPr lang="en-US" sz="1000" b="1" dirty="0">
              <a:solidFill>
                <a:schemeClr val="bg1"/>
              </a:solidFill>
              <a:latin typeface="Arial" panose="020B0604020202020204" pitchFamily="34" charset="0"/>
              <a:cs typeface="Arial" panose="020B0604020202020204" pitchFamily="34" charset="0"/>
            </a:endParaRPr>
          </a:p>
        </p:txBody>
      </p:sp>
      <p:sp>
        <p:nvSpPr>
          <p:cNvPr id="31" name="TextBox 30">
            <a:hlinkClick r:id="rId12"/>
            <a:extLst>
              <a:ext uri="{FF2B5EF4-FFF2-40B4-BE49-F238E27FC236}">
                <a16:creationId xmlns:a16="http://schemas.microsoft.com/office/drawing/2014/main" id="{6310196C-113C-3984-2323-E963A6522D2C}"/>
              </a:ext>
            </a:extLst>
          </p:cNvPr>
          <p:cNvSpPr txBox="1"/>
          <p:nvPr/>
        </p:nvSpPr>
        <p:spPr>
          <a:xfrm>
            <a:off x="4790530" y="8642684"/>
            <a:ext cx="1746519" cy="246221"/>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Arial" panose="020B0604020202020204" pitchFamily="34" charset="0"/>
                <a:cs typeface="Arial" panose="020B0604020202020204" pitchFamily="34" charset="0"/>
                <a:hlinkClick r:id="rId13">
                  <a:extLst>
                    <a:ext uri="{A12FA001-AC4F-418D-AE19-62706E023703}">
                      <ahyp:hlinkClr xmlns:ahyp="http://schemas.microsoft.com/office/drawing/2018/hyperlinkcolor" val="tx"/>
                    </a:ext>
                  </a:extLst>
                </a:hlinkClick>
              </a:rPr>
              <a:t>twitter.com/NorthStarBet</a:t>
            </a:r>
            <a:endParaRPr lang="en-US" sz="1000" b="1" dirty="0">
              <a:solidFill>
                <a:schemeClr val="bg1"/>
              </a:solidFill>
              <a:latin typeface="Arial" panose="020B0604020202020204" pitchFamily="34" charset="0"/>
              <a:cs typeface="Arial" panose="020B0604020202020204" pitchFamily="34" charset="0"/>
            </a:endParaRPr>
          </a:p>
        </p:txBody>
      </p:sp>
      <p:sp>
        <p:nvSpPr>
          <p:cNvPr id="32" name="TextBox 31">
            <a:hlinkClick r:id="rId14"/>
            <a:extLst>
              <a:ext uri="{FF2B5EF4-FFF2-40B4-BE49-F238E27FC236}">
                <a16:creationId xmlns:a16="http://schemas.microsoft.com/office/drawing/2014/main" id="{1D9863AE-F021-90D2-3380-252EFDB9183D}"/>
              </a:ext>
            </a:extLst>
          </p:cNvPr>
          <p:cNvSpPr txBox="1"/>
          <p:nvPr/>
        </p:nvSpPr>
        <p:spPr>
          <a:xfrm>
            <a:off x="4576233" y="8887306"/>
            <a:ext cx="1962782" cy="246221"/>
          </a:xfrm>
          <a:prstGeom prst="rect">
            <a:avLst/>
          </a:prstGeom>
          <a:noFill/>
        </p:spPr>
        <p:txBody>
          <a:bodyPr wrap="square">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lang="en-US" sz="1000" b="1" dirty="0">
                <a:solidFill>
                  <a:schemeClr val="bg1"/>
                </a:solidFill>
                <a:latin typeface="Arial" panose="020B0604020202020204" pitchFamily="34" charset="0"/>
                <a:cs typeface="Arial" panose="020B0604020202020204" pitchFamily="34" charset="0"/>
                <a:hlinkClick r:id="rId14">
                  <a:extLst>
                    <a:ext uri="{A12FA001-AC4F-418D-AE19-62706E023703}">
                      <ahyp:hlinkClr xmlns:ahyp="http://schemas.microsoft.com/office/drawing/2018/hyperlinkcolor" val="tx"/>
                    </a:ext>
                  </a:extLst>
                </a:hlinkClick>
              </a:rPr>
              <a:t>facebook.com/NorthStarBets</a:t>
            </a:r>
            <a:endParaRPr lang="en-US" sz="1000" b="1" dirty="0">
              <a:solidFill>
                <a:schemeClr val="bg1"/>
              </a:solidFill>
              <a:latin typeface="Arial" panose="020B0604020202020204" pitchFamily="34" charset="0"/>
              <a:cs typeface="Arial" panose="020B0604020202020204" pitchFamily="34" charset="0"/>
            </a:endParaRPr>
          </a:p>
        </p:txBody>
      </p:sp>
      <p:pic>
        <p:nvPicPr>
          <p:cNvPr id="39" name="Picture 36" descr="linkedin&quot; Icon - Download for free – Iconduck">
            <a:hlinkClick r:id="rId10"/>
            <a:extLst>
              <a:ext uri="{FF2B5EF4-FFF2-40B4-BE49-F238E27FC236}">
                <a16:creationId xmlns:a16="http://schemas.microsoft.com/office/drawing/2014/main" id="{FFB83531-0C64-E821-B8FA-088DB358B93B}"/>
              </a:ext>
            </a:extLst>
          </p:cNvPr>
          <p:cNvPicPr>
            <a:picLocks noChangeAspect="1" noChangeArrowheads="1"/>
          </p:cNvPicPr>
          <p:nvPr/>
        </p:nvPicPr>
        <p:blipFill rotWithShape="1">
          <a:blip r:embed="rId15">
            <a:duotone>
              <a:schemeClr val="bg2">
                <a:shade val="45000"/>
                <a:satMod val="135000"/>
              </a:schemeClr>
              <a:prstClr val="white"/>
            </a:duotone>
            <a:extLst>
              <a:ext uri="{28A0092B-C50C-407E-A947-70E740481C1C}">
                <a14:useLocalDpi xmlns:a14="http://schemas.microsoft.com/office/drawing/2010/main" val="0"/>
              </a:ext>
            </a:extLst>
          </a:blip>
          <a:srcRect l="6272" t="6272" r="6272" b="6272"/>
          <a:stretch/>
        </p:blipFill>
        <p:spPr bwMode="auto">
          <a:xfrm>
            <a:off x="6507278" y="8361968"/>
            <a:ext cx="280468" cy="280466"/>
          </a:xfrm>
          <a:prstGeom prst="flowChartConnector">
            <a:avLst/>
          </a:prstGeom>
          <a:noFill/>
          <a:extLst>
            <a:ext uri="{909E8E84-426E-40DD-AFC4-6F175D3DCCD1}">
              <a14:hiddenFill xmlns:a14="http://schemas.microsoft.com/office/drawing/2010/main">
                <a:solidFill>
                  <a:srgbClr val="FFFFFF"/>
                </a:solidFill>
              </a14:hiddenFill>
            </a:ext>
          </a:extLst>
        </p:spPr>
      </p:pic>
      <p:pic>
        <p:nvPicPr>
          <p:cNvPr id="1026" name="Picture 2" descr="X (Twitter) Logo PNG | FREE PNG Logos">
            <a:hlinkClick r:id="rId13"/>
            <a:extLst>
              <a:ext uri="{FF2B5EF4-FFF2-40B4-BE49-F238E27FC236}">
                <a16:creationId xmlns:a16="http://schemas.microsoft.com/office/drawing/2014/main" id="{6E94D893-7964-6F33-DA5E-9D1EC8178845}"/>
              </a:ext>
            </a:extLst>
          </p:cNvPr>
          <p:cNvPicPr>
            <a:picLocks noChangeAspect="1" noChangeArrowheads="1"/>
          </p:cNvPicPr>
          <p:nvPr/>
        </p:nvPicPr>
        <p:blipFill>
          <a:blip r:embed="rId16">
            <a:lum bright="70000" contrast="-70000"/>
            <a:extLst>
              <a:ext uri="{28A0092B-C50C-407E-A947-70E740481C1C}">
                <a14:useLocalDpi xmlns:a14="http://schemas.microsoft.com/office/drawing/2010/main" val="0"/>
              </a:ext>
            </a:extLst>
          </a:blip>
          <a:srcRect/>
          <a:stretch>
            <a:fillRect/>
          </a:stretch>
        </p:blipFill>
        <p:spPr bwMode="auto">
          <a:xfrm>
            <a:off x="6552016" y="8658313"/>
            <a:ext cx="213894" cy="21389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Free Facebook Logo SVG, PNG Icon, Symbol. Download Image.">
            <a:hlinkClick r:id="rId14"/>
            <a:extLst>
              <a:ext uri="{FF2B5EF4-FFF2-40B4-BE49-F238E27FC236}">
                <a16:creationId xmlns:a16="http://schemas.microsoft.com/office/drawing/2014/main" id="{3A225254-FE33-2F6A-FE95-90917CC391F2}"/>
              </a:ext>
            </a:extLst>
          </p:cNvPr>
          <p:cNvPicPr>
            <a:picLocks noChangeAspect="1" noChangeArrowheads="1"/>
          </p:cNvPicPr>
          <p:nvPr/>
        </p:nvPicPr>
        <p:blipFill>
          <a:blip r:embed="rId17">
            <a:lum bright="70000" contrast="-70000"/>
            <a:extLst>
              <a:ext uri="{28A0092B-C50C-407E-A947-70E740481C1C}">
                <a14:useLocalDpi xmlns:a14="http://schemas.microsoft.com/office/drawing/2010/main" val="0"/>
              </a:ext>
            </a:extLst>
          </a:blip>
          <a:srcRect/>
          <a:stretch>
            <a:fillRect/>
          </a:stretch>
        </p:blipFill>
        <p:spPr bwMode="auto">
          <a:xfrm>
            <a:off x="6545238" y="8896760"/>
            <a:ext cx="213497" cy="213497"/>
          </a:xfrm>
          <a:prstGeom prst="rect">
            <a:avLst/>
          </a:prstGeom>
          <a:noFill/>
          <a:extLst>
            <a:ext uri="{909E8E84-426E-40DD-AFC4-6F175D3DCCD1}">
              <a14:hiddenFill xmlns:a14="http://schemas.microsoft.com/office/drawing/2010/main">
                <a:solidFill>
                  <a:srgbClr val="FFFFFF"/>
                </a:solidFill>
              </a14:hiddenFill>
            </a:ext>
          </a:extLst>
        </p:spPr>
      </p:pic>
      <p:sp>
        <p:nvSpPr>
          <p:cNvPr id="45" name="TextBox 44">
            <a:extLst>
              <a:ext uri="{FF2B5EF4-FFF2-40B4-BE49-F238E27FC236}">
                <a16:creationId xmlns:a16="http://schemas.microsoft.com/office/drawing/2014/main" id="{6A5C5BAB-D554-8E39-1E8B-8F9064485882}"/>
              </a:ext>
            </a:extLst>
          </p:cNvPr>
          <p:cNvSpPr txBox="1"/>
          <p:nvPr/>
        </p:nvSpPr>
        <p:spPr>
          <a:xfrm>
            <a:off x="5195813" y="6160320"/>
            <a:ext cx="1210474" cy="200055"/>
          </a:xfrm>
          <a:prstGeom prst="rect">
            <a:avLst/>
          </a:prstGeom>
          <a:noFill/>
        </p:spPr>
        <p:txBody>
          <a:bodyPr wrap="square">
            <a:spAutoFit/>
          </a:bodyPr>
          <a:lstStyle/>
          <a:p>
            <a:pPr marL="0" indent="0" algn="ctr">
              <a:spcBef>
                <a:spcPts val="0"/>
              </a:spcBef>
              <a:buNone/>
            </a:pPr>
            <a:r>
              <a:rPr lang="en-US" sz="700" b="1" u="sng" dirty="0">
                <a:solidFill>
                  <a:schemeClr val="tx1">
                    <a:lumMod val="50000"/>
                    <a:lumOff val="50000"/>
                  </a:schemeClr>
                </a:solidFill>
                <a:latin typeface="Arial" panose="020B0604020202020204" pitchFamily="34" charset="0"/>
                <a:ea typeface="Century Gothic" panose="020B0502020202020204" pitchFamily="34" charset="0"/>
                <a:cs typeface="Arial" panose="020B0604020202020204" pitchFamily="34" charset="0"/>
              </a:rPr>
              <a:t>FY2025E Market Share</a:t>
            </a:r>
            <a:endParaRPr lang="en-US" sz="700" b="1" u="sng" dirty="0">
              <a:solidFill>
                <a:schemeClr val="tx1">
                  <a:lumMod val="50000"/>
                  <a:lumOff val="50000"/>
                </a:schemeClr>
              </a:solidFill>
              <a:effectLst/>
              <a:latin typeface="Arial" panose="020B0604020202020204" pitchFamily="34" charset="0"/>
              <a:ea typeface="Century Gothic" panose="020B0502020202020204" pitchFamily="34" charset="0"/>
              <a:cs typeface="Arial" panose="020B0604020202020204" pitchFamily="34" charset="0"/>
            </a:endParaRPr>
          </a:p>
        </p:txBody>
      </p:sp>
      <p:sp>
        <p:nvSpPr>
          <p:cNvPr id="48" name="TextBox 47">
            <a:extLst>
              <a:ext uri="{FF2B5EF4-FFF2-40B4-BE49-F238E27FC236}">
                <a16:creationId xmlns:a16="http://schemas.microsoft.com/office/drawing/2014/main" id="{22C8FE97-2178-BC00-EDDE-58E81706E627}"/>
              </a:ext>
            </a:extLst>
          </p:cNvPr>
          <p:cNvSpPr txBox="1"/>
          <p:nvPr/>
        </p:nvSpPr>
        <p:spPr>
          <a:xfrm>
            <a:off x="5091718" y="6290560"/>
            <a:ext cx="1562700" cy="184666"/>
          </a:xfrm>
          <a:prstGeom prst="rect">
            <a:avLst/>
          </a:prstGeom>
          <a:noFill/>
        </p:spPr>
        <p:txBody>
          <a:bodyPr wrap="square">
            <a:spAutoFit/>
          </a:bodyPr>
          <a:lstStyle/>
          <a:p>
            <a:pPr marL="0" indent="0">
              <a:spcBef>
                <a:spcPts val="0"/>
              </a:spcBef>
              <a:buNone/>
            </a:pPr>
            <a:r>
              <a:rPr lang="en-US" sz="600" b="1" dirty="0">
                <a:solidFill>
                  <a:schemeClr val="tx1">
                    <a:lumMod val="50000"/>
                    <a:lumOff val="50000"/>
                  </a:schemeClr>
                </a:solidFill>
                <a:latin typeface="Arial" panose="020B0604020202020204" pitchFamily="34" charset="0"/>
                <a:ea typeface="Century Gothic" panose="020B0502020202020204" pitchFamily="34" charset="0"/>
                <a:cs typeface="Arial" panose="020B0604020202020204" pitchFamily="34" charset="0"/>
              </a:rPr>
              <a:t>Niche Operators        Top 5 Operators</a:t>
            </a:r>
            <a:endParaRPr lang="en-US" sz="600" b="1" dirty="0">
              <a:solidFill>
                <a:schemeClr val="tx1">
                  <a:lumMod val="50000"/>
                  <a:lumOff val="50000"/>
                </a:schemeClr>
              </a:solidFill>
              <a:effectLst/>
              <a:latin typeface="Arial" panose="020B0604020202020204" pitchFamily="34" charset="0"/>
              <a:ea typeface="Century Gothic" panose="020B0502020202020204" pitchFamily="34" charset="0"/>
              <a:cs typeface="Arial" panose="020B0604020202020204" pitchFamily="34" charset="0"/>
            </a:endParaRPr>
          </a:p>
        </p:txBody>
      </p:sp>
      <p:sp>
        <p:nvSpPr>
          <p:cNvPr id="49" name="Rectangle 48">
            <a:extLst>
              <a:ext uri="{FF2B5EF4-FFF2-40B4-BE49-F238E27FC236}">
                <a16:creationId xmlns:a16="http://schemas.microsoft.com/office/drawing/2014/main" id="{20371E2D-D64B-0B42-9329-5EC0C5385083}"/>
              </a:ext>
            </a:extLst>
          </p:cNvPr>
          <p:cNvSpPr/>
          <p:nvPr/>
        </p:nvSpPr>
        <p:spPr>
          <a:xfrm>
            <a:off x="5873202" y="6361651"/>
            <a:ext cx="45719" cy="45719"/>
          </a:xfrm>
          <a:prstGeom prst="rect">
            <a:avLst/>
          </a:prstGeom>
          <a:solidFill>
            <a:srgbClr val="C3D8E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F61CC843-3AAF-7FB6-C437-77768A9AB140}"/>
              </a:ext>
            </a:extLst>
          </p:cNvPr>
          <p:cNvSpPr/>
          <p:nvPr/>
        </p:nvSpPr>
        <p:spPr>
          <a:xfrm>
            <a:off x="5106837" y="6361651"/>
            <a:ext cx="45719" cy="45719"/>
          </a:xfrm>
          <a:prstGeom prst="rect">
            <a:avLst/>
          </a:prstGeom>
          <a:solidFill>
            <a:srgbClr val="A6A6A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TextBox 50">
            <a:extLst>
              <a:ext uri="{FF2B5EF4-FFF2-40B4-BE49-F238E27FC236}">
                <a16:creationId xmlns:a16="http://schemas.microsoft.com/office/drawing/2014/main" id="{B2602AD3-63EF-EFAE-C9A4-091E23219C63}"/>
              </a:ext>
            </a:extLst>
          </p:cNvPr>
          <p:cNvSpPr txBox="1"/>
          <p:nvPr/>
        </p:nvSpPr>
        <p:spPr>
          <a:xfrm>
            <a:off x="6236242" y="8054889"/>
            <a:ext cx="340089" cy="184666"/>
          </a:xfrm>
          <a:prstGeom prst="rect">
            <a:avLst/>
          </a:prstGeom>
          <a:noFill/>
        </p:spPr>
        <p:txBody>
          <a:bodyPr wrap="square">
            <a:spAutoFit/>
          </a:bodyPr>
          <a:lstStyle/>
          <a:p>
            <a:pPr marL="0" indent="0">
              <a:spcBef>
                <a:spcPts val="0"/>
              </a:spcBef>
              <a:buNone/>
            </a:pPr>
            <a:r>
              <a:rPr lang="en-US" sz="600" b="1" dirty="0">
                <a:solidFill>
                  <a:schemeClr val="tx1">
                    <a:lumMod val="50000"/>
                    <a:lumOff val="50000"/>
                  </a:schemeClr>
                </a:solidFill>
                <a:latin typeface="Arial" panose="020B0604020202020204" pitchFamily="34" charset="0"/>
                <a:ea typeface="Century Gothic" panose="020B0502020202020204" pitchFamily="34" charset="0"/>
                <a:cs typeface="Arial" panose="020B0604020202020204" pitchFamily="34" charset="0"/>
              </a:rPr>
              <a:t>80%</a:t>
            </a:r>
            <a:endParaRPr lang="en-US" sz="600" b="1" dirty="0">
              <a:solidFill>
                <a:schemeClr val="tx1">
                  <a:lumMod val="50000"/>
                  <a:lumOff val="50000"/>
                </a:schemeClr>
              </a:solidFill>
              <a:effectLst/>
              <a:latin typeface="Arial" panose="020B0604020202020204" pitchFamily="34" charset="0"/>
              <a:ea typeface="Century Gothic" panose="020B0502020202020204" pitchFamily="34" charset="0"/>
              <a:cs typeface="Arial" panose="020B0604020202020204" pitchFamily="34" charset="0"/>
            </a:endParaRPr>
          </a:p>
        </p:txBody>
      </p:sp>
      <p:sp>
        <p:nvSpPr>
          <p:cNvPr id="52" name="TextBox 51">
            <a:extLst>
              <a:ext uri="{FF2B5EF4-FFF2-40B4-BE49-F238E27FC236}">
                <a16:creationId xmlns:a16="http://schemas.microsoft.com/office/drawing/2014/main" id="{4EF35014-BC60-A62E-A7F2-44C08D5C2E47}"/>
              </a:ext>
            </a:extLst>
          </p:cNvPr>
          <p:cNvSpPr txBox="1"/>
          <p:nvPr/>
        </p:nvSpPr>
        <p:spPr>
          <a:xfrm>
            <a:off x="5107516" y="6476869"/>
            <a:ext cx="340089" cy="184666"/>
          </a:xfrm>
          <a:prstGeom prst="rect">
            <a:avLst/>
          </a:prstGeom>
          <a:noFill/>
        </p:spPr>
        <p:txBody>
          <a:bodyPr wrap="square">
            <a:spAutoFit/>
          </a:bodyPr>
          <a:lstStyle/>
          <a:p>
            <a:pPr marL="0" indent="0">
              <a:spcBef>
                <a:spcPts val="0"/>
              </a:spcBef>
              <a:buNone/>
            </a:pPr>
            <a:r>
              <a:rPr lang="en-US" sz="600" b="1" dirty="0">
                <a:solidFill>
                  <a:schemeClr val="tx1">
                    <a:lumMod val="50000"/>
                    <a:lumOff val="50000"/>
                  </a:schemeClr>
                </a:solidFill>
                <a:latin typeface="Arial" panose="020B0604020202020204" pitchFamily="34" charset="0"/>
                <a:ea typeface="Century Gothic" panose="020B0502020202020204" pitchFamily="34" charset="0"/>
                <a:cs typeface="Arial" panose="020B0604020202020204" pitchFamily="34" charset="0"/>
              </a:rPr>
              <a:t>20%</a:t>
            </a:r>
            <a:endParaRPr lang="en-US" sz="600" b="1" dirty="0">
              <a:solidFill>
                <a:schemeClr val="tx1">
                  <a:lumMod val="50000"/>
                  <a:lumOff val="50000"/>
                </a:schemeClr>
              </a:solidFill>
              <a:effectLst/>
              <a:latin typeface="Arial" panose="020B0604020202020204" pitchFamily="34" charset="0"/>
              <a:ea typeface="Century Gothic" panose="020B0502020202020204" pitchFamily="34" charset="0"/>
              <a:cs typeface="Arial" panose="020B0604020202020204" pitchFamily="34" charset="0"/>
            </a:endParaRPr>
          </a:p>
        </p:txBody>
      </p:sp>
      <p:pic>
        <p:nvPicPr>
          <p:cNvPr id="58" name="Picture 57">
            <a:extLst>
              <a:ext uri="{FF2B5EF4-FFF2-40B4-BE49-F238E27FC236}">
                <a16:creationId xmlns:a16="http://schemas.microsoft.com/office/drawing/2014/main" id="{5D8D8638-0540-A11A-1D1F-7A2BB6938376}"/>
              </a:ext>
            </a:extLst>
          </p:cNvPr>
          <p:cNvPicPr>
            <a:picLocks noChangeAspect="1"/>
          </p:cNvPicPr>
          <p:nvPr/>
        </p:nvPicPr>
        <p:blipFill>
          <a:blip r:embed="rId18"/>
          <a:stretch>
            <a:fillRect/>
          </a:stretch>
        </p:blipFill>
        <p:spPr>
          <a:xfrm>
            <a:off x="2705071" y="3692866"/>
            <a:ext cx="3760332" cy="2283414"/>
          </a:xfrm>
          <a:prstGeom prst="rect">
            <a:avLst/>
          </a:prstGeom>
        </p:spPr>
      </p:pic>
      <p:sp>
        <p:nvSpPr>
          <p:cNvPr id="59" name="Rectangle: Diagonal Corners Snipped 58">
            <a:extLst>
              <a:ext uri="{FF2B5EF4-FFF2-40B4-BE49-F238E27FC236}">
                <a16:creationId xmlns:a16="http://schemas.microsoft.com/office/drawing/2014/main" id="{46F8B157-4052-0BE0-5ADA-ECDBF11FF81B}"/>
              </a:ext>
            </a:extLst>
          </p:cNvPr>
          <p:cNvSpPr/>
          <p:nvPr/>
        </p:nvSpPr>
        <p:spPr>
          <a:xfrm>
            <a:off x="0" y="611240"/>
            <a:ext cx="6858000" cy="264638"/>
          </a:xfrm>
          <a:prstGeom prst="snip2DiagRect">
            <a:avLst/>
          </a:prstGeom>
          <a:solidFill>
            <a:srgbClr val="1C7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TSXV: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BET  |  OTCQB: NSBBF</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	                                             </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Fact Sheet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February </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2025</a:t>
            </a:r>
            <a:endParaRPr lang="en-US" sz="950" dirty="0">
              <a:solidFill>
                <a:schemeClr val="bg1"/>
              </a:solidFill>
              <a:latin typeface="Arial" panose="020B0604020202020204" pitchFamily="34" charset="0"/>
              <a:cs typeface="Arial" panose="020B0604020202020204" pitchFamily="34" charset="0"/>
            </a:endParaRPr>
          </a:p>
        </p:txBody>
      </p:sp>
      <p:pic>
        <p:nvPicPr>
          <p:cNvPr id="60" name="Picture 59" descr="A black text on a white background&#10;&#10;Description automatically generated">
            <a:extLst>
              <a:ext uri="{FF2B5EF4-FFF2-40B4-BE49-F238E27FC236}">
                <a16:creationId xmlns:a16="http://schemas.microsoft.com/office/drawing/2014/main" id="{DF680996-9030-9193-EFE6-F54D4CF0315E}"/>
              </a:ext>
            </a:extLst>
          </p:cNvPr>
          <p:cNvPicPr>
            <a:picLocks noChangeAspect="1"/>
          </p:cNvPicPr>
          <p:nvPr/>
        </p:nvPicPr>
        <p:blipFill>
          <a:blip r:embed="rId19">
            <a:extLst>
              <a:ext uri="{28A0092B-C50C-407E-A947-70E740481C1C}">
                <a14:useLocalDpi xmlns:a14="http://schemas.microsoft.com/office/drawing/2010/main" val="0"/>
              </a:ext>
            </a:extLst>
          </a:blip>
          <a:srcRect l="12836" t="7897" r="13258" b="14350"/>
          <a:stretch/>
        </p:blipFill>
        <p:spPr>
          <a:xfrm>
            <a:off x="134316" y="9088"/>
            <a:ext cx="1694483" cy="557493"/>
          </a:xfrm>
          <a:prstGeom prst="rect">
            <a:avLst/>
          </a:prstGeom>
        </p:spPr>
      </p:pic>
    </p:spTree>
    <p:extLst>
      <p:ext uri="{BB962C8B-B14F-4D97-AF65-F5344CB8AC3E}">
        <p14:creationId xmlns:p14="http://schemas.microsoft.com/office/powerpoint/2010/main" val="1130716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5ED094C0-BB6A-C1C9-1673-A8E516018385}"/>
              </a:ext>
            </a:extLst>
          </p:cNvPr>
          <p:cNvSpPr txBox="1"/>
          <p:nvPr/>
        </p:nvSpPr>
        <p:spPr>
          <a:xfrm>
            <a:off x="2465313" y="17300"/>
            <a:ext cx="4387103" cy="584775"/>
          </a:xfrm>
          <a:prstGeom prst="rect">
            <a:avLst/>
          </a:prstGeom>
          <a:noFill/>
        </p:spPr>
        <p:txBody>
          <a:bodyPr wrap="square" rtlCol="0">
            <a:spAutoFit/>
          </a:bodyPr>
          <a:lstStyle/>
          <a:p>
            <a:pPr algn="r"/>
            <a:r>
              <a:rPr lang="en-US" sz="1600" b="1" i="1" dirty="0">
                <a:effectLst/>
                <a:latin typeface="Arial" panose="020B0604020202020204" pitchFamily="34" charset="0"/>
                <a:ea typeface="Times New Roman" panose="02020603050405020304" pitchFamily="18" charset="0"/>
                <a:cs typeface="Arial" panose="020B0604020202020204" pitchFamily="34" charset="0"/>
              </a:rPr>
              <a:t>Spearheading the intersection of</a:t>
            </a:r>
          </a:p>
          <a:p>
            <a:pPr algn="r"/>
            <a:r>
              <a:rPr lang="en-US" sz="1600" b="1" i="1" dirty="0">
                <a:effectLst/>
                <a:latin typeface="Arial" panose="020B0604020202020204" pitchFamily="34" charset="0"/>
                <a:ea typeface="Times New Roman" panose="02020603050405020304" pitchFamily="18" charset="0"/>
                <a:cs typeface="Arial" panose="020B0604020202020204" pitchFamily="34" charset="0"/>
              </a:rPr>
              <a:t>iGaming and Media</a:t>
            </a:r>
            <a:endParaRPr lang="en-US" sz="1600" b="1" i="1" dirty="0">
              <a:latin typeface="Arial" panose="020B0604020202020204" pitchFamily="34" charset="0"/>
              <a:cs typeface="Arial" panose="020B0604020202020204" pitchFamily="34" charset="0"/>
            </a:endParaRPr>
          </a:p>
        </p:txBody>
      </p:sp>
      <p:sp>
        <p:nvSpPr>
          <p:cNvPr id="7" name="Rectangle: Diagonal Corners Snipped 6">
            <a:extLst>
              <a:ext uri="{FF2B5EF4-FFF2-40B4-BE49-F238E27FC236}">
                <a16:creationId xmlns:a16="http://schemas.microsoft.com/office/drawing/2014/main" id="{39A93B3E-7FCC-9FC5-D556-4F70DC965392}"/>
              </a:ext>
            </a:extLst>
          </p:cNvPr>
          <p:cNvSpPr/>
          <p:nvPr/>
        </p:nvSpPr>
        <p:spPr>
          <a:xfrm>
            <a:off x="0" y="611240"/>
            <a:ext cx="6858000" cy="264638"/>
          </a:xfrm>
          <a:prstGeom prst="snip2DiagRect">
            <a:avLst/>
          </a:prstGeom>
          <a:solidFill>
            <a:srgbClr val="1C78C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TSXV: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BET  |  OTCQB: NSBBF</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	                                             </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Fact Sheet </a:t>
            </a:r>
            <a:r>
              <a:rPr lang="en-US" sz="950" b="1" dirty="0">
                <a:solidFill>
                  <a:schemeClr val="bg1"/>
                </a:solidFill>
                <a:latin typeface="Arial" panose="020B0604020202020204" pitchFamily="34" charset="0"/>
                <a:ea typeface="Century Gothic" panose="020B0502020202020204" pitchFamily="34" charset="0"/>
                <a:cs typeface="Arial" panose="020B0604020202020204" pitchFamily="34" charset="0"/>
              </a:rPr>
              <a:t>February </a:t>
            </a:r>
            <a:r>
              <a:rPr lang="en-US" sz="950" b="1" dirty="0">
                <a:solidFill>
                  <a:schemeClr val="bg1"/>
                </a:solidFill>
                <a:effectLst/>
                <a:latin typeface="Arial" panose="020B0604020202020204" pitchFamily="34" charset="0"/>
                <a:ea typeface="Century Gothic" panose="020B0502020202020204" pitchFamily="34" charset="0"/>
                <a:cs typeface="Arial" panose="020B0604020202020204" pitchFamily="34" charset="0"/>
              </a:rPr>
              <a:t>2025</a:t>
            </a:r>
            <a:endParaRPr lang="en-US" sz="950" dirty="0">
              <a:solidFill>
                <a:schemeClr val="bg1"/>
              </a:solidFill>
              <a:latin typeface="Arial" panose="020B0604020202020204" pitchFamily="34" charset="0"/>
              <a:cs typeface="Arial" panose="020B0604020202020204" pitchFamily="34" charset="0"/>
            </a:endParaRPr>
          </a:p>
        </p:txBody>
      </p:sp>
      <p:pic>
        <p:nvPicPr>
          <p:cNvPr id="2" name="Picture 1">
            <a:extLst>
              <a:ext uri="{FF2B5EF4-FFF2-40B4-BE49-F238E27FC236}">
                <a16:creationId xmlns:a16="http://schemas.microsoft.com/office/drawing/2014/main" id="{16D064AF-F3BB-4A85-7073-984A2394B254}"/>
              </a:ext>
            </a:extLst>
          </p:cNvPr>
          <p:cNvPicPr>
            <a:picLocks noChangeAspect="1"/>
          </p:cNvPicPr>
          <p:nvPr/>
        </p:nvPicPr>
        <p:blipFill>
          <a:blip r:embed="rId2"/>
          <a:stretch>
            <a:fillRect/>
          </a:stretch>
        </p:blipFill>
        <p:spPr>
          <a:xfrm>
            <a:off x="188749" y="1188641"/>
            <a:ext cx="6480501" cy="3132779"/>
          </a:xfrm>
          <a:prstGeom prst="rect">
            <a:avLst/>
          </a:prstGeom>
        </p:spPr>
      </p:pic>
      <p:sp>
        <p:nvSpPr>
          <p:cNvPr id="4" name="object 61">
            <a:extLst>
              <a:ext uri="{FF2B5EF4-FFF2-40B4-BE49-F238E27FC236}">
                <a16:creationId xmlns:a16="http://schemas.microsoft.com/office/drawing/2014/main" id="{96B43112-ECDD-8FBC-1820-5BB6F150EF3A}"/>
              </a:ext>
            </a:extLst>
          </p:cNvPr>
          <p:cNvSpPr txBox="1">
            <a:spLocks/>
          </p:cNvSpPr>
          <p:nvPr/>
        </p:nvSpPr>
        <p:spPr>
          <a:xfrm>
            <a:off x="76340" y="4549837"/>
            <a:ext cx="1506927" cy="337484"/>
          </a:xfrm>
          <a:prstGeom prst="rect">
            <a:avLst/>
          </a:prstGeom>
        </p:spPr>
        <p:txBody>
          <a:bodyPr vert="horz" wrap="square" lIns="0" tIns="136100" rIns="0" bIns="0" rtlCol="0" anchor="b">
            <a:spAutoFit/>
          </a:bodyPr>
          <a:lstStyle>
            <a:lvl1pPr algn="ctr" defTabSz="685800" rtl="0" eaLnBrk="1" latinLnBrk="0" hangingPunct="1">
              <a:lnSpc>
                <a:spcPct val="90000"/>
              </a:lnSpc>
              <a:spcBef>
                <a:spcPct val="0"/>
              </a:spcBef>
              <a:buNone/>
              <a:defRPr sz="4500" kern="1200">
                <a:solidFill>
                  <a:schemeClr val="tx1"/>
                </a:solidFill>
                <a:latin typeface="+mj-lt"/>
                <a:ea typeface="+mj-ea"/>
                <a:cs typeface="+mj-cs"/>
              </a:defRPr>
            </a:lvl1pPr>
          </a:lstStyle>
          <a:p>
            <a:pPr algn="l">
              <a:lnSpc>
                <a:spcPct val="100000"/>
              </a:lnSpc>
              <a:spcBef>
                <a:spcPts val="100"/>
              </a:spcBef>
            </a:pPr>
            <a:r>
              <a:rPr lang="en-US" sz="1300" b="1" spc="150" dirty="0">
                <a:solidFill>
                  <a:srgbClr val="143245"/>
                </a:solidFill>
                <a:latin typeface="Arial" panose="020B0604020202020204" pitchFamily="34" charset="0"/>
                <a:cs typeface="Arial" panose="020B0604020202020204" pitchFamily="34" charset="0"/>
              </a:rPr>
              <a:t>Key Milestones</a:t>
            </a:r>
          </a:p>
        </p:txBody>
      </p:sp>
      <p:cxnSp>
        <p:nvCxnSpPr>
          <p:cNvPr id="5" name="Straight Connector 4">
            <a:extLst>
              <a:ext uri="{FF2B5EF4-FFF2-40B4-BE49-F238E27FC236}">
                <a16:creationId xmlns:a16="http://schemas.microsoft.com/office/drawing/2014/main" id="{422F9274-0D3C-B886-8844-E7703CFA2889}"/>
              </a:ext>
            </a:extLst>
          </p:cNvPr>
          <p:cNvCxnSpPr>
            <a:cxnSpLocks/>
          </p:cNvCxnSpPr>
          <p:nvPr/>
        </p:nvCxnSpPr>
        <p:spPr>
          <a:xfrm>
            <a:off x="76340" y="4940042"/>
            <a:ext cx="1428859" cy="0"/>
          </a:xfrm>
          <a:prstGeom prst="line">
            <a:avLst/>
          </a:prstGeom>
          <a:ln w="28575">
            <a:solidFill>
              <a:srgbClr val="1C78CF"/>
            </a:solidFill>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F659BF1D-A271-2AB7-87BC-9F3BECC573A3}"/>
              </a:ext>
            </a:extLst>
          </p:cNvPr>
          <p:cNvSpPr/>
          <p:nvPr/>
        </p:nvSpPr>
        <p:spPr>
          <a:xfrm>
            <a:off x="-1" y="8220074"/>
            <a:ext cx="6858001" cy="923925"/>
          </a:xfrm>
          <a:prstGeom prst="rect">
            <a:avLst/>
          </a:prstGeom>
          <a:solidFill>
            <a:srgbClr val="0070C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t"/>
          <a:lstStyle/>
          <a:p>
            <a:pPr algn="just"/>
            <a:endParaRPr lang="en-US" sz="200" b="1" spc="50" dirty="0">
              <a:solidFill>
                <a:schemeClr val="bg1"/>
              </a:solidFill>
              <a:latin typeface="Arial" panose="020B0604020202020204" pitchFamily="34" charset="0"/>
              <a:cs typeface="Arial" panose="020B0604020202020204" pitchFamily="34" charset="0"/>
            </a:endParaRPr>
          </a:p>
          <a:p>
            <a:pPr algn="just"/>
            <a:r>
              <a:rPr lang="en-US" sz="575" b="1" spc="50" dirty="0">
                <a:solidFill>
                  <a:schemeClr val="bg1"/>
                </a:solidFill>
                <a:latin typeface="Arial" panose="020B0604020202020204" pitchFamily="34" charset="0"/>
                <a:cs typeface="Arial" panose="020B0604020202020204" pitchFamily="34" charset="0"/>
              </a:rPr>
              <a:t>DISCLAIMER: </a:t>
            </a:r>
            <a:r>
              <a:rPr lang="en-US" sz="575" spc="50" dirty="0">
                <a:solidFill>
                  <a:schemeClr val="bg1"/>
                </a:solidFill>
                <a:latin typeface="Arial" panose="020B0604020202020204" pitchFamily="34" charset="0"/>
                <a:cs typeface="Arial" panose="020B0604020202020204" pitchFamily="34" charset="0"/>
              </a:rPr>
              <a:t>The information contained in this presentation has been prepared by NorthStar Gaming Inc. (the “Company”) and contains confidential information pertaining to the business and operations of the Company. The information contained in this presentation: (a) is provided as at the date hereof, is subject to change without notice, and is based on publicly available information, internally developed data as well as third party information from other sources; (b) is not to be considered as a recommendation by the Company that any person make an investment in the Company; and (c) is for information purposes only. Where any opinion or belief is expressed in this presentation, it is based on certain assumptions and limitations and is an expression of present opinion or belief only. Third party information has not been independently verified by the Company, but it believes that the information was obtained from reliable sources and has no reason to believe it is not accurate in all material respects. No warranties or representations can be made as to the origin, validity, accuracy, completeness, currency or reliability of the information. The Company disclaims and excludes all liability (to the extent permitted by law), for losses, claims, damages, demands, costs and expenses of whatever nature arising in any way out of or in connection with the information in this presentation, its accuracy, completeness or by reason of reliance by any person on any of it.</a:t>
            </a:r>
          </a:p>
        </p:txBody>
      </p:sp>
      <p:pic>
        <p:nvPicPr>
          <p:cNvPr id="12" name="Picture 11">
            <a:extLst>
              <a:ext uri="{FF2B5EF4-FFF2-40B4-BE49-F238E27FC236}">
                <a16:creationId xmlns:a16="http://schemas.microsoft.com/office/drawing/2014/main" id="{BDC0A36D-6C2B-B587-58A4-D3E11B4B2A0D}"/>
              </a:ext>
            </a:extLst>
          </p:cNvPr>
          <p:cNvPicPr>
            <a:picLocks noChangeAspect="1"/>
          </p:cNvPicPr>
          <p:nvPr/>
        </p:nvPicPr>
        <p:blipFill>
          <a:blip r:embed="rId3"/>
          <a:stretch>
            <a:fillRect/>
          </a:stretch>
        </p:blipFill>
        <p:spPr>
          <a:xfrm>
            <a:off x="41388" y="5097424"/>
            <a:ext cx="6811027" cy="2840635"/>
          </a:xfrm>
          <a:prstGeom prst="rect">
            <a:avLst/>
          </a:prstGeom>
        </p:spPr>
      </p:pic>
      <p:pic>
        <p:nvPicPr>
          <p:cNvPr id="14" name="Picture 13" descr="A black text on a white background&#10;&#10;Description automatically generated">
            <a:extLst>
              <a:ext uri="{FF2B5EF4-FFF2-40B4-BE49-F238E27FC236}">
                <a16:creationId xmlns:a16="http://schemas.microsoft.com/office/drawing/2014/main" id="{6B1A49B6-9971-C94D-9F55-A6BB736F0AE1}"/>
              </a:ext>
            </a:extLst>
          </p:cNvPr>
          <p:cNvPicPr>
            <a:picLocks noChangeAspect="1"/>
          </p:cNvPicPr>
          <p:nvPr/>
        </p:nvPicPr>
        <p:blipFill>
          <a:blip r:embed="rId4">
            <a:extLst>
              <a:ext uri="{28A0092B-C50C-407E-A947-70E740481C1C}">
                <a14:useLocalDpi xmlns:a14="http://schemas.microsoft.com/office/drawing/2010/main" val="0"/>
              </a:ext>
            </a:extLst>
          </a:blip>
          <a:srcRect l="12836" t="7897" r="13258" b="14350"/>
          <a:stretch/>
        </p:blipFill>
        <p:spPr>
          <a:xfrm>
            <a:off x="134316" y="9088"/>
            <a:ext cx="1694483" cy="557493"/>
          </a:xfrm>
          <a:prstGeom prst="rect">
            <a:avLst/>
          </a:prstGeom>
        </p:spPr>
      </p:pic>
    </p:spTree>
    <p:extLst>
      <p:ext uri="{BB962C8B-B14F-4D97-AF65-F5344CB8AC3E}">
        <p14:creationId xmlns:p14="http://schemas.microsoft.com/office/powerpoint/2010/main" val="2380727936"/>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6DB2D5677DDBF4E8AE889685C730273" ma:contentTypeVersion="8" ma:contentTypeDescription="Create a new document." ma:contentTypeScope="" ma:versionID="e8b0292281207be295abea5dfc2855c5">
  <xsd:schema xmlns:xsd="http://www.w3.org/2001/XMLSchema" xmlns:xs="http://www.w3.org/2001/XMLSchema" xmlns:p="http://schemas.microsoft.com/office/2006/metadata/properties" xmlns:ns2="c6edbb24-a24b-4ccc-8f86-daa2d211f089" targetNamespace="http://schemas.microsoft.com/office/2006/metadata/properties" ma:root="true" ma:fieldsID="fe069d7320e9afdb07fe806ca8cdd498" ns2:_="">
    <xsd:import namespace="c6edbb24-a24b-4ccc-8f86-daa2d211f089"/>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6edbb24-a24b-4ccc-8f86-daa2d211f08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2" nillable="true" ma:displayName="MediaServiceDateTaken" ma:hidden="true" ma:indexed="true" ma:internalName="MediaServiceDateTake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D70AD10-B638-45F8-9939-2800F40ACD4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16B8992C-5CB7-4EC1-BCB7-53AD3DE7EF8E}">
  <ds:schemaRefs>
    <ds:schemaRef ds:uri="http://schemas.microsoft.com/sharepoint/v3/contenttype/forms"/>
  </ds:schemaRefs>
</ds:datastoreItem>
</file>

<file path=customXml/itemProps3.xml><?xml version="1.0" encoding="utf-8"?>
<ds:datastoreItem xmlns:ds="http://schemas.openxmlformats.org/officeDocument/2006/customXml" ds:itemID="{752C6607-6479-49AE-8927-D8515C5D7D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6edbb24-a24b-4ccc-8f86-daa2d211f08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231</TotalTime>
  <Words>657</Words>
  <Application>Microsoft Office PowerPoint</Application>
  <PresentationFormat>Letter Paper (8.5x11 in)</PresentationFormat>
  <Paragraphs>80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NorthStar</dc:creator>
  <cp:lastModifiedBy>RBMG</cp:lastModifiedBy>
  <cp:revision>13</cp:revision>
  <dcterms:created xsi:type="dcterms:W3CDTF">2025-02-19T00:09:32Z</dcterms:created>
  <dcterms:modified xsi:type="dcterms:W3CDTF">2025-02-20T15:20:40Z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0x010100B6DB2D5677DDBF4E8AE889685C730273</vt:lpwstr>
  </property>
</Properties>
</file>